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7" r:id="rId2"/>
    <p:sldId id="258" r:id="rId3"/>
    <p:sldId id="259" r:id="rId4"/>
    <p:sldId id="260" r:id="rId5"/>
    <p:sldId id="261" r:id="rId6"/>
    <p:sldId id="262" r:id="rId7"/>
    <p:sldId id="263" r:id="rId8"/>
    <p:sldId id="264" r:id="rId9"/>
    <p:sldId id="265" r:id="rId10"/>
    <p:sldId id="266" r:id="rId11"/>
    <p:sldId id="267" r:id="rId12"/>
    <p:sldId id="268" r:id="rId13"/>
    <p:sldId id="269" r:id="rId14"/>
  </p:sldIdLst>
  <p:sldSz cx="12192000" cy="6858000"/>
  <p:notesSz cx="6858000" cy="9144000"/>
  <p:defaultTextStyle>
    <a:defPPr>
      <a:defRPr lang="hu-H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000" autoAdjust="0"/>
    <p:restoredTop sz="94660"/>
  </p:normalViewPr>
  <p:slideViewPr>
    <p:cSldViewPr snapToGrid="0">
      <p:cViewPr varScale="1">
        <p:scale>
          <a:sx n="73" d="100"/>
          <a:sy n="73" d="100"/>
        </p:scale>
        <p:origin x="618" y="78"/>
      </p:cViewPr>
      <p:guideLst/>
    </p:cSldViewPr>
  </p:slideViewPr>
  <p:notesTextViewPr>
    <p:cViewPr>
      <p:scale>
        <a:sx n="1" d="1"/>
        <a:sy n="1" d="1"/>
      </p:scale>
      <p:origin x="0" y="0"/>
    </p:cViewPr>
  </p:notesTextViewPr>
  <p:sorterViewPr>
    <p:cViewPr>
      <p:scale>
        <a:sx n="100" d="100"/>
        <a:sy n="100" d="100"/>
      </p:scale>
      <p:origin x="0" y="0"/>
    </p:cViewPr>
  </p:sorter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presProps" Target="presProp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Címdia">
    <p:spTree>
      <p:nvGrpSpPr>
        <p:cNvPr id="1" name=""/>
        <p:cNvGrpSpPr/>
        <p:nvPr/>
      </p:nvGrpSpPr>
      <p:grpSpPr>
        <a:xfrm>
          <a:off x="0" y="0"/>
          <a:ext cx="0" cy="0"/>
          <a:chOff x="0" y="0"/>
          <a:chExt cx="0" cy="0"/>
        </a:xfrm>
      </p:grpSpPr>
      <p:sp>
        <p:nvSpPr>
          <p:cNvPr id="2" name="Cím 1"/>
          <p:cNvSpPr>
            <a:spLocks noGrp="1"/>
          </p:cNvSpPr>
          <p:nvPr>
            <p:ph type="ctrTitle"/>
          </p:nvPr>
        </p:nvSpPr>
        <p:spPr>
          <a:xfrm>
            <a:off x="1524000" y="1122363"/>
            <a:ext cx="9144000" cy="2387600"/>
          </a:xfrm>
        </p:spPr>
        <p:txBody>
          <a:bodyPr anchor="b"/>
          <a:lstStyle>
            <a:lvl1pPr algn="ctr">
              <a:defRPr sz="6000"/>
            </a:lvl1pPr>
          </a:lstStyle>
          <a:p>
            <a:r>
              <a:rPr lang="hu-HU" smtClean="0"/>
              <a:t>Mintacím szerkesztése</a:t>
            </a:r>
            <a:endParaRPr lang="hu-HU"/>
          </a:p>
        </p:txBody>
      </p:sp>
      <p:sp>
        <p:nvSpPr>
          <p:cNvPr id="3" name="Alcím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hu-HU" smtClean="0"/>
              <a:t>Kattintson ide az alcím mintájának szerkesztéséhez</a:t>
            </a:r>
            <a:endParaRPr lang="hu-HU"/>
          </a:p>
        </p:txBody>
      </p:sp>
      <p:sp>
        <p:nvSpPr>
          <p:cNvPr id="4" name="Dátum helye 3"/>
          <p:cNvSpPr>
            <a:spLocks noGrp="1"/>
          </p:cNvSpPr>
          <p:nvPr>
            <p:ph type="dt" sz="half" idx="10"/>
          </p:nvPr>
        </p:nvSpPr>
        <p:spPr/>
        <p:txBody>
          <a:bodyPr/>
          <a:lstStyle/>
          <a:p>
            <a:fld id="{E432616C-2192-4BD4-9E56-DF8A5D1701E8}" type="datetimeFigureOut">
              <a:rPr lang="hu-HU" smtClean="0"/>
              <a:t>2020. 09. 20.</a:t>
            </a:fld>
            <a:endParaRPr lang="hu-HU"/>
          </a:p>
        </p:txBody>
      </p:sp>
      <p:sp>
        <p:nvSpPr>
          <p:cNvPr id="5" name="Élőláb helye 4"/>
          <p:cNvSpPr>
            <a:spLocks noGrp="1"/>
          </p:cNvSpPr>
          <p:nvPr>
            <p:ph type="ftr" sz="quarter" idx="11"/>
          </p:nvPr>
        </p:nvSpPr>
        <p:spPr/>
        <p:txBody>
          <a:bodyPr/>
          <a:lstStyle/>
          <a:p>
            <a:endParaRPr lang="hu-HU"/>
          </a:p>
        </p:txBody>
      </p:sp>
      <p:sp>
        <p:nvSpPr>
          <p:cNvPr id="6" name="Dia számának helye 5"/>
          <p:cNvSpPr>
            <a:spLocks noGrp="1"/>
          </p:cNvSpPr>
          <p:nvPr>
            <p:ph type="sldNum" sz="quarter" idx="12"/>
          </p:nvPr>
        </p:nvSpPr>
        <p:spPr/>
        <p:txBody>
          <a:bodyPr/>
          <a:lstStyle/>
          <a:p>
            <a:fld id="{154DE6C1-BC2F-40B4-8937-22EFF2DF68F4}" type="slidenum">
              <a:rPr lang="hu-HU" smtClean="0"/>
              <a:t>‹#›</a:t>
            </a:fld>
            <a:endParaRPr lang="hu-HU"/>
          </a:p>
        </p:txBody>
      </p:sp>
    </p:spTree>
    <p:extLst>
      <p:ext uri="{BB962C8B-B14F-4D97-AF65-F5344CB8AC3E}">
        <p14:creationId xmlns:p14="http://schemas.microsoft.com/office/powerpoint/2010/main" val="178021517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Cím és tartalom">
    <p:spTree>
      <p:nvGrpSpPr>
        <p:cNvPr id="1" name=""/>
        <p:cNvGrpSpPr/>
        <p:nvPr/>
      </p:nvGrpSpPr>
      <p:grpSpPr>
        <a:xfrm>
          <a:off x="0" y="0"/>
          <a:ext cx="0" cy="0"/>
          <a:chOff x="0" y="0"/>
          <a:chExt cx="0" cy="0"/>
        </a:xfrm>
      </p:grpSpPr>
      <p:sp>
        <p:nvSpPr>
          <p:cNvPr id="2" name="Cím 1"/>
          <p:cNvSpPr>
            <a:spLocks noGrp="1"/>
          </p:cNvSpPr>
          <p:nvPr>
            <p:ph type="title"/>
          </p:nvPr>
        </p:nvSpPr>
        <p:spPr/>
        <p:txBody>
          <a:bodyPr/>
          <a:lstStyle/>
          <a:p>
            <a:r>
              <a:rPr lang="hu-HU" smtClean="0"/>
              <a:t>Mintacím szerkesztése</a:t>
            </a:r>
            <a:endParaRPr lang="hu-HU"/>
          </a:p>
        </p:txBody>
      </p:sp>
      <p:sp>
        <p:nvSpPr>
          <p:cNvPr id="3" name="Tartalom helye 2"/>
          <p:cNvSpPr>
            <a:spLocks noGrp="1"/>
          </p:cNvSpPr>
          <p:nvPr>
            <p:ph idx="1"/>
          </p:nvPr>
        </p:nvSpPr>
        <p:spPr/>
        <p:txBody>
          <a:bodyPr/>
          <a:lstStyle/>
          <a:p>
            <a:pPr lvl="0"/>
            <a:r>
              <a:rPr lang="hu-HU" smtClean="0"/>
              <a:t>Mintaszöveg szerkesztése</a:t>
            </a:r>
          </a:p>
          <a:p>
            <a:pPr lvl="1"/>
            <a:r>
              <a:rPr lang="hu-HU" smtClean="0"/>
              <a:t>Második szint</a:t>
            </a:r>
          </a:p>
          <a:p>
            <a:pPr lvl="2"/>
            <a:r>
              <a:rPr lang="hu-HU" smtClean="0"/>
              <a:t>Harmadik szint</a:t>
            </a:r>
          </a:p>
          <a:p>
            <a:pPr lvl="3"/>
            <a:r>
              <a:rPr lang="hu-HU" smtClean="0"/>
              <a:t>Negyedik szint</a:t>
            </a:r>
          </a:p>
          <a:p>
            <a:pPr lvl="4"/>
            <a:r>
              <a:rPr lang="hu-HU" smtClean="0"/>
              <a:t>Ötödik szint</a:t>
            </a:r>
            <a:endParaRPr lang="hu-HU"/>
          </a:p>
        </p:txBody>
      </p:sp>
      <p:sp>
        <p:nvSpPr>
          <p:cNvPr id="4" name="Dátum helye 3"/>
          <p:cNvSpPr>
            <a:spLocks noGrp="1"/>
          </p:cNvSpPr>
          <p:nvPr>
            <p:ph type="dt" sz="half" idx="10"/>
          </p:nvPr>
        </p:nvSpPr>
        <p:spPr/>
        <p:txBody>
          <a:bodyPr/>
          <a:lstStyle/>
          <a:p>
            <a:fld id="{E432616C-2192-4BD4-9E56-DF8A5D1701E8}" type="datetimeFigureOut">
              <a:rPr lang="hu-HU" smtClean="0"/>
              <a:t>2020. 09. 20.</a:t>
            </a:fld>
            <a:endParaRPr lang="hu-HU"/>
          </a:p>
        </p:txBody>
      </p:sp>
      <p:sp>
        <p:nvSpPr>
          <p:cNvPr id="5" name="Élőláb helye 4"/>
          <p:cNvSpPr>
            <a:spLocks noGrp="1"/>
          </p:cNvSpPr>
          <p:nvPr>
            <p:ph type="ftr" sz="quarter" idx="11"/>
          </p:nvPr>
        </p:nvSpPr>
        <p:spPr/>
        <p:txBody>
          <a:bodyPr/>
          <a:lstStyle/>
          <a:p>
            <a:endParaRPr lang="hu-HU"/>
          </a:p>
        </p:txBody>
      </p:sp>
      <p:sp>
        <p:nvSpPr>
          <p:cNvPr id="6" name="Dia számának helye 5"/>
          <p:cNvSpPr>
            <a:spLocks noGrp="1"/>
          </p:cNvSpPr>
          <p:nvPr>
            <p:ph type="sldNum" sz="quarter" idx="12"/>
          </p:nvPr>
        </p:nvSpPr>
        <p:spPr/>
        <p:txBody>
          <a:bodyPr/>
          <a:lstStyle/>
          <a:p>
            <a:fld id="{154DE6C1-BC2F-40B4-8937-22EFF2DF68F4}" type="slidenum">
              <a:rPr lang="hu-HU" smtClean="0"/>
              <a:t>‹#›</a:t>
            </a:fld>
            <a:endParaRPr lang="hu-HU"/>
          </a:p>
        </p:txBody>
      </p:sp>
    </p:spTree>
    <p:extLst>
      <p:ext uri="{BB962C8B-B14F-4D97-AF65-F5344CB8AC3E}">
        <p14:creationId xmlns:p14="http://schemas.microsoft.com/office/powerpoint/2010/main" val="323428022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zakaszfejléc">
    <p:spTree>
      <p:nvGrpSpPr>
        <p:cNvPr id="1" name=""/>
        <p:cNvGrpSpPr/>
        <p:nvPr/>
      </p:nvGrpSpPr>
      <p:grpSpPr>
        <a:xfrm>
          <a:off x="0" y="0"/>
          <a:ext cx="0" cy="0"/>
          <a:chOff x="0" y="0"/>
          <a:chExt cx="0" cy="0"/>
        </a:xfrm>
      </p:grpSpPr>
      <p:sp>
        <p:nvSpPr>
          <p:cNvPr id="2" name="Cím 1"/>
          <p:cNvSpPr>
            <a:spLocks noGrp="1"/>
          </p:cNvSpPr>
          <p:nvPr>
            <p:ph type="title"/>
          </p:nvPr>
        </p:nvSpPr>
        <p:spPr>
          <a:xfrm>
            <a:off x="831850" y="1709738"/>
            <a:ext cx="10515600" cy="2852737"/>
          </a:xfrm>
        </p:spPr>
        <p:txBody>
          <a:bodyPr anchor="b"/>
          <a:lstStyle>
            <a:lvl1pPr>
              <a:defRPr sz="6000"/>
            </a:lvl1pPr>
          </a:lstStyle>
          <a:p>
            <a:r>
              <a:rPr lang="hu-HU" smtClean="0"/>
              <a:t>Mintacím szerkesztése</a:t>
            </a:r>
            <a:endParaRPr lang="hu-HU"/>
          </a:p>
        </p:txBody>
      </p:sp>
      <p:sp>
        <p:nvSpPr>
          <p:cNvPr id="3" name="Szöveg helye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hu-HU" smtClean="0"/>
              <a:t>Mintaszöveg szerkesztése</a:t>
            </a:r>
          </a:p>
        </p:txBody>
      </p:sp>
      <p:sp>
        <p:nvSpPr>
          <p:cNvPr id="4" name="Dátum helye 3"/>
          <p:cNvSpPr>
            <a:spLocks noGrp="1"/>
          </p:cNvSpPr>
          <p:nvPr>
            <p:ph type="dt" sz="half" idx="10"/>
          </p:nvPr>
        </p:nvSpPr>
        <p:spPr/>
        <p:txBody>
          <a:bodyPr/>
          <a:lstStyle/>
          <a:p>
            <a:fld id="{E432616C-2192-4BD4-9E56-DF8A5D1701E8}" type="datetimeFigureOut">
              <a:rPr lang="hu-HU" smtClean="0"/>
              <a:t>2020. 09. 20.</a:t>
            </a:fld>
            <a:endParaRPr lang="hu-HU"/>
          </a:p>
        </p:txBody>
      </p:sp>
      <p:sp>
        <p:nvSpPr>
          <p:cNvPr id="5" name="Élőláb helye 4"/>
          <p:cNvSpPr>
            <a:spLocks noGrp="1"/>
          </p:cNvSpPr>
          <p:nvPr>
            <p:ph type="ftr" sz="quarter" idx="11"/>
          </p:nvPr>
        </p:nvSpPr>
        <p:spPr/>
        <p:txBody>
          <a:bodyPr/>
          <a:lstStyle/>
          <a:p>
            <a:endParaRPr lang="hu-HU"/>
          </a:p>
        </p:txBody>
      </p:sp>
      <p:sp>
        <p:nvSpPr>
          <p:cNvPr id="6" name="Dia számának helye 5"/>
          <p:cNvSpPr>
            <a:spLocks noGrp="1"/>
          </p:cNvSpPr>
          <p:nvPr>
            <p:ph type="sldNum" sz="quarter" idx="12"/>
          </p:nvPr>
        </p:nvSpPr>
        <p:spPr/>
        <p:txBody>
          <a:bodyPr/>
          <a:lstStyle/>
          <a:p>
            <a:fld id="{154DE6C1-BC2F-40B4-8937-22EFF2DF68F4}" type="slidenum">
              <a:rPr lang="hu-HU" smtClean="0"/>
              <a:t>‹#›</a:t>
            </a:fld>
            <a:endParaRPr lang="hu-HU"/>
          </a:p>
        </p:txBody>
      </p:sp>
    </p:spTree>
    <p:extLst>
      <p:ext uri="{BB962C8B-B14F-4D97-AF65-F5344CB8AC3E}">
        <p14:creationId xmlns:p14="http://schemas.microsoft.com/office/powerpoint/2010/main" val="200839281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2 tartalomrész">
    <p:spTree>
      <p:nvGrpSpPr>
        <p:cNvPr id="1" name=""/>
        <p:cNvGrpSpPr/>
        <p:nvPr/>
      </p:nvGrpSpPr>
      <p:grpSpPr>
        <a:xfrm>
          <a:off x="0" y="0"/>
          <a:ext cx="0" cy="0"/>
          <a:chOff x="0" y="0"/>
          <a:chExt cx="0" cy="0"/>
        </a:xfrm>
      </p:grpSpPr>
      <p:sp>
        <p:nvSpPr>
          <p:cNvPr id="2" name="Cím 1"/>
          <p:cNvSpPr>
            <a:spLocks noGrp="1"/>
          </p:cNvSpPr>
          <p:nvPr>
            <p:ph type="title"/>
          </p:nvPr>
        </p:nvSpPr>
        <p:spPr/>
        <p:txBody>
          <a:bodyPr/>
          <a:lstStyle/>
          <a:p>
            <a:r>
              <a:rPr lang="hu-HU" smtClean="0"/>
              <a:t>Mintacím szerkesztése</a:t>
            </a:r>
            <a:endParaRPr lang="hu-HU"/>
          </a:p>
        </p:txBody>
      </p:sp>
      <p:sp>
        <p:nvSpPr>
          <p:cNvPr id="3" name="Tartalom helye 2"/>
          <p:cNvSpPr>
            <a:spLocks noGrp="1"/>
          </p:cNvSpPr>
          <p:nvPr>
            <p:ph sz="half" idx="1"/>
          </p:nvPr>
        </p:nvSpPr>
        <p:spPr>
          <a:xfrm>
            <a:off x="838200" y="1825625"/>
            <a:ext cx="5181600" cy="4351338"/>
          </a:xfrm>
        </p:spPr>
        <p:txBody>
          <a:bodyPr/>
          <a:lstStyle/>
          <a:p>
            <a:pPr lvl="0"/>
            <a:r>
              <a:rPr lang="hu-HU" smtClean="0"/>
              <a:t>Mintaszöveg szerkesztése</a:t>
            </a:r>
          </a:p>
          <a:p>
            <a:pPr lvl="1"/>
            <a:r>
              <a:rPr lang="hu-HU" smtClean="0"/>
              <a:t>Második szint</a:t>
            </a:r>
          </a:p>
          <a:p>
            <a:pPr lvl="2"/>
            <a:r>
              <a:rPr lang="hu-HU" smtClean="0"/>
              <a:t>Harmadik szint</a:t>
            </a:r>
          </a:p>
          <a:p>
            <a:pPr lvl="3"/>
            <a:r>
              <a:rPr lang="hu-HU" smtClean="0"/>
              <a:t>Negyedik szint</a:t>
            </a:r>
          </a:p>
          <a:p>
            <a:pPr lvl="4"/>
            <a:r>
              <a:rPr lang="hu-HU" smtClean="0"/>
              <a:t>Ötödik szint</a:t>
            </a:r>
            <a:endParaRPr lang="hu-HU"/>
          </a:p>
        </p:txBody>
      </p:sp>
      <p:sp>
        <p:nvSpPr>
          <p:cNvPr id="4" name="Tartalom helye 3"/>
          <p:cNvSpPr>
            <a:spLocks noGrp="1"/>
          </p:cNvSpPr>
          <p:nvPr>
            <p:ph sz="half" idx="2"/>
          </p:nvPr>
        </p:nvSpPr>
        <p:spPr>
          <a:xfrm>
            <a:off x="6172200" y="1825625"/>
            <a:ext cx="5181600" cy="4351338"/>
          </a:xfrm>
        </p:spPr>
        <p:txBody>
          <a:bodyPr/>
          <a:lstStyle/>
          <a:p>
            <a:pPr lvl="0"/>
            <a:r>
              <a:rPr lang="hu-HU" smtClean="0"/>
              <a:t>Mintaszöveg szerkesztése</a:t>
            </a:r>
          </a:p>
          <a:p>
            <a:pPr lvl="1"/>
            <a:r>
              <a:rPr lang="hu-HU" smtClean="0"/>
              <a:t>Második szint</a:t>
            </a:r>
          </a:p>
          <a:p>
            <a:pPr lvl="2"/>
            <a:r>
              <a:rPr lang="hu-HU" smtClean="0"/>
              <a:t>Harmadik szint</a:t>
            </a:r>
          </a:p>
          <a:p>
            <a:pPr lvl="3"/>
            <a:r>
              <a:rPr lang="hu-HU" smtClean="0"/>
              <a:t>Negyedik szint</a:t>
            </a:r>
          </a:p>
          <a:p>
            <a:pPr lvl="4"/>
            <a:r>
              <a:rPr lang="hu-HU" smtClean="0"/>
              <a:t>Ötödik szint</a:t>
            </a:r>
            <a:endParaRPr lang="hu-HU"/>
          </a:p>
        </p:txBody>
      </p:sp>
      <p:sp>
        <p:nvSpPr>
          <p:cNvPr id="5" name="Dátum helye 4"/>
          <p:cNvSpPr>
            <a:spLocks noGrp="1"/>
          </p:cNvSpPr>
          <p:nvPr>
            <p:ph type="dt" sz="half" idx="10"/>
          </p:nvPr>
        </p:nvSpPr>
        <p:spPr/>
        <p:txBody>
          <a:bodyPr/>
          <a:lstStyle/>
          <a:p>
            <a:fld id="{E432616C-2192-4BD4-9E56-DF8A5D1701E8}" type="datetimeFigureOut">
              <a:rPr lang="hu-HU" smtClean="0"/>
              <a:t>2020. 09. 20.</a:t>
            </a:fld>
            <a:endParaRPr lang="hu-HU"/>
          </a:p>
        </p:txBody>
      </p:sp>
      <p:sp>
        <p:nvSpPr>
          <p:cNvPr id="6" name="Élőláb helye 5"/>
          <p:cNvSpPr>
            <a:spLocks noGrp="1"/>
          </p:cNvSpPr>
          <p:nvPr>
            <p:ph type="ftr" sz="quarter" idx="11"/>
          </p:nvPr>
        </p:nvSpPr>
        <p:spPr/>
        <p:txBody>
          <a:bodyPr/>
          <a:lstStyle/>
          <a:p>
            <a:endParaRPr lang="hu-HU"/>
          </a:p>
        </p:txBody>
      </p:sp>
      <p:sp>
        <p:nvSpPr>
          <p:cNvPr id="7" name="Dia számának helye 6"/>
          <p:cNvSpPr>
            <a:spLocks noGrp="1"/>
          </p:cNvSpPr>
          <p:nvPr>
            <p:ph type="sldNum" sz="quarter" idx="12"/>
          </p:nvPr>
        </p:nvSpPr>
        <p:spPr/>
        <p:txBody>
          <a:bodyPr/>
          <a:lstStyle/>
          <a:p>
            <a:fld id="{154DE6C1-BC2F-40B4-8937-22EFF2DF68F4}" type="slidenum">
              <a:rPr lang="hu-HU" smtClean="0"/>
              <a:t>‹#›</a:t>
            </a:fld>
            <a:endParaRPr lang="hu-HU"/>
          </a:p>
        </p:txBody>
      </p:sp>
    </p:spTree>
    <p:extLst>
      <p:ext uri="{BB962C8B-B14F-4D97-AF65-F5344CB8AC3E}">
        <p14:creationId xmlns:p14="http://schemas.microsoft.com/office/powerpoint/2010/main" val="295652125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Összehasonlítás">
    <p:spTree>
      <p:nvGrpSpPr>
        <p:cNvPr id="1" name=""/>
        <p:cNvGrpSpPr/>
        <p:nvPr/>
      </p:nvGrpSpPr>
      <p:grpSpPr>
        <a:xfrm>
          <a:off x="0" y="0"/>
          <a:ext cx="0" cy="0"/>
          <a:chOff x="0" y="0"/>
          <a:chExt cx="0" cy="0"/>
        </a:xfrm>
      </p:grpSpPr>
      <p:sp>
        <p:nvSpPr>
          <p:cNvPr id="2" name="Cím 1"/>
          <p:cNvSpPr>
            <a:spLocks noGrp="1"/>
          </p:cNvSpPr>
          <p:nvPr>
            <p:ph type="title"/>
          </p:nvPr>
        </p:nvSpPr>
        <p:spPr>
          <a:xfrm>
            <a:off x="839788" y="365125"/>
            <a:ext cx="10515600" cy="1325563"/>
          </a:xfrm>
        </p:spPr>
        <p:txBody>
          <a:bodyPr/>
          <a:lstStyle/>
          <a:p>
            <a:r>
              <a:rPr lang="hu-HU" smtClean="0"/>
              <a:t>Mintacím szerkesztése</a:t>
            </a:r>
            <a:endParaRPr lang="hu-HU"/>
          </a:p>
        </p:txBody>
      </p:sp>
      <p:sp>
        <p:nvSpPr>
          <p:cNvPr id="3" name="Szöveg helye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hu-HU" smtClean="0"/>
              <a:t>Mintaszöveg szerkesztése</a:t>
            </a:r>
          </a:p>
        </p:txBody>
      </p:sp>
      <p:sp>
        <p:nvSpPr>
          <p:cNvPr id="4" name="Tartalom helye 3"/>
          <p:cNvSpPr>
            <a:spLocks noGrp="1"/>
          </p:cNvSpPr>
          <p:nvPr>
            <p:ph sz="half" idx="2"/>
          </p:nvPr>
        </p:nvSpPr>
        <p:spPr>
          <a:xfrm>
            <a:off x="839788" y="2505075"/>
            <a:ext cx="5157787" cy="3684588"/>
          </a:xfrm>
        </p:spPr>
        <p:txBody>
          <a:bodyPr/>
          <a:lstStyle/>
          <a:p>
            <a:pPr lvl="0"/>
            <a:r>
              <a:rPr lang="hu-HU" smtClean="0"/>
              <a:t>Mintaszöveg szerkesztése</a:t>
            </a:r>
          </a:p>
          <a:p>
            <a:pPr lvl="1"/>
            <a:r>
              <a:rPr lang="hu-HU" smtClean="0"/>
              <a:t>Második szint</a:t>
            </a:r>
          </a:p>
          <a:p>
            <a:pPr lvl="2"/>
            <a:r>
              <a:rPr lang="hu-HU" smtClean="0"/>
              <a:t>Harmadik szint</a:t>
            </a:r>
          </a:p>
          <a:p>
            <a:pPr lvl="3"/>
            <a:r>
              <a:rPr lang="hu-HU" smtClean="0"/>
              <a:t>Negyedik szint</a:t>
            </a:r>
          </a:p>
          <a:p>
            <a:pPr lvl="4"/>
            <a:r>
              <a:rPr lang="hu-HU" smtClean="0"/>
              <a:t>Ötödik szint</a:t>
            </a:r>
            <a:endParaRPr lang="hu-HU"/>
          </a:p>
        </p:txBody>
      </p:sp>
      <p:sp>
        <p:nvSpPr>
          <p:cNvPr id="5" name="Szöveg helye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hu-HU" smtClean="0"/>
              <a:t>Mintaszöveg szerkesztése</a:t>
            </a:r>
          </a:p>
        </p:txBody>
      </p:sp>
      <p:sp>
        <p:nvSpPr>
          <p:cNvPr id="6" name="Tartalom helye 5"/>
          <p:cNvSpPr>
            <a:spLocks noGrp="1"/>
          </p:cNvSpPr>
          <p:nvPr>
            <p:ph sz="quarter" idx="4"/>
          </p:nvPr>
        </p:nvSpPr>
        <p:spPr>
          <a:xfrm>
            <a:off x="6172200" y="2505075"/>
            <a:ext cx="5183188" cy="3684588"/>
          </a:xfrm>
        </p:spPr>
        <p:txBody>
          <a:bodyPr/>
          <a:lstStyle/>
          <a:p>
            <a:pPr lvl="0"/>
            <a:r>
              <a:rPr lang="hu-HU" smtClean="0"/>
              <a:t>Mintaszöveg szerkesztése</a:t>
            </a:r>
          </a:p>
          <a:p>
            <a:pPr lvl="1"/>
            <a:r>
              <a:rPr lang="hu-HU" smtClean="0"/>
              <a:t>Második szint</a:t>
            </a:r>
          </a:p>
          <a:p>
            <a:pPr lvl="2"/>
            <a:r>
              <a:rPr lang="hu-HU" smtClean="0"/>
              <a:t>Harmadik szint</a:t>
            </a:r>
          </a:p>
          <a:p>
            <a:pPr lvl="3"/>
            <a:r>
              <a:rPr lang="hu-HU" smtClean="0"/>
              <a:t>Negyedik szint</a:t>
            </a:r>
          </a:p>
          <a:p>
            <a:pPr lvl="4"/>
            <a:r>
              <a:rPr lang="hu-HU" smtClean="0"/>
              <a:t>Ötödik szint</a:t>
            </a:r>
            <a:endParaRPr lang="hu-HU"/>
          </a:p>
        </p:txBody>
      </p:sp>
      <p:sp>
        <p:nvSpPr>
          <p:cNvPr id="7" name="Dátum helye 6"/>
          <p:cNvSpPr>
            <a:spLocks noGrp="1"/>
          </p:cNvSpPr>
          <p:nvPr>
            <p:ph type="dt" sz="half" idx="10"/>
          </p:nvPr>
        </p:nvSpPr>
        <p:spPr/>
        <p:txBody>
          <a:bodyPr/>
          <a:lstStyle/>
          <a:p>
            <a:fld id="{E432616C-2192-4BD4-9E56-DF8A5D1701E8}" type="datetimeFigureOut">
              <a:rPr lang="hu-HU" smtClean="0"/>
              <a:t>2020. 09. 20.</a:t>
            </a:fld>
            <a:endParaRPr lang="hu-HU"/>
          </a:p>
        </p:txBody>
      </p:sp>
      <p:sp>
        <p:nvSpPr>
          <p:cNvPr id="8" name="Élőláb helye 7"/>
          <p:cNvSpPr>
            <a:spLocks noGrp="1"/>
          </p:cNvSpPr>
          <p:nvPr>
            <p:ph type="ftr" sz="quarter" idx="11"/>
          </p:nvPr>
        </p:nvSpPr>
        <p:spPr/>
        <p:txBody>
          <a:bodyPr/>
          <a:lstStyle/>
          <a:p>
            <a:endParaRPr lang="hu-HU"/>
          </a:p>
        </p:txBody>
      </p:sp>
      <p:sp>
        <p:nvSpPr>
          <p:cNvPr id="9" name="Dia számának helye 8"/>
          <p:cNvSpPr>
            <a:spLocks noGrp="1"/>
          </p:cNvSpPr>
          <p:nvPr>
            <p:ph type="sldNum" sz="quarter" idx="12"/>
          </p:nvPr>
        </p:nvSpPr>
        <p:spPr/>
        <p:txBody>
          <a:bodyPr/>
          <a:lstStyle/>
          <a:p>
            <a:fld id="{154DE6C1-BC2F-40B4-8937-22EFF2DF68F4}" type="slidenum">
              <a:rPr lang="hu-HU" smtClean="0"/>
              <a:t>‹#›</a:t>
            </a:fld>
            <a:endParaRPr lang="hu-HU"/>
          </a:p>
        </p:txBody>
      </p:sp>
    </p:spTree>
    <p:extLst>
      <p:ext uri="{BB962C8B-B14F-4D97-AF65-F5344CB8AC3E}">
        <p14:creationId xmlns:p14="http://schemas.microsoft.com/office/powerpoint/2010/main" val="407813652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Csak cím">
    <p:spTree>
      <p:nvGrpSpPr>
        <p:cNvPr id="1" name=""/>
        <p:cNvGrpSpPr/>
        <p:nvPr/>
      </p:nvGrpSpPr>
      <p:grpSpPr>
        <a:xfrm>
          <a:off x="0" y="0"/>
          <a:ext cx="0" cy="0"/>
          <a:chOff x="0" y="0"/>
          <a:chExt cx="0" cy="0"/>
        </a:xfrm>
      </p:grpSpPr>
      <p:sp>
        <p:nvSpPr>
          <p:cNvPr id="2" name="Cím 1"/>
          <p:cNvSpPr>
            <a:spLocks noGrp="1"/>
          </p:cNvSpPr>
          <p:nvPr>
            <p:ph type="title"/>
          </p:nvPr>
        </p:nvSpPr>
        <p:spPr/>
        <p:txBody>
          <a:bodyPr/>
          <a:lstStyle/>
          <a:p>
            <a:r>
              <a:rPr lang="hu-HU" smtClean="0"/>
              <a:t>Mintacím szerkesztése</a:t>
            </a:r>
            <a:endParaRPr lang="hu-HU"/>
          </a:p>
        </p:txBody>
      </p:sp>
      <p:sp>
        <p:nvSpPr>
          <p:cNvPr id="3" name="Dátum helye 2"/>
          <p:cNvSpPr>
            <a:spLocks noGrp="1"/>
          </p:cNvSpPr>
          <p:nvPr>
            <p:ph type="dt" sz="half" idx="10"/>
          </p:nvPr>
        </p:nvSpPr>
        <p:spPr/>
        <p:txBody>
          <a:bodyPr/>
          <a:lstStyle/>
          <a:p>
            <a:fld id="{E432616C-2192-4BD4-9E56-DF8A5D1701E8}" type="datetimeFigureOut">
              <a:rPr lang="hu-HU" smtClean="0"/>
              <a:t>2020. 09. 20.</a:t>
            </a:fld>
            <a:endParaRPr lang="hu-HU"/>
          </a:p>
        </p:txBody>
      </p:sp>
      <p:sp>
        <p:nvSpPr>
          <p:cNvPr id="4" name="Élőláb helye 3"/>
          <p:cNvSpPr>
            <a:spLocks noGrp="1"/>
          </p:cNvSpPr>
          <p:nvPr>
            <p:ph type="ftr" sz="quarter" idx="11"/>
          </p:nvPr>
        </p:nvSpPr>
        <p:spPr/>
        <p:txBody>
          <a:bodyPr/>
          <a:lstStyle/>
          <a:p>
            <a:endParaRPr lang="hu-HU"/>
          </a:p>
        </p:txBody>
      </p:sp>
      <p:sp>
        <p:nvSpPr>
          <p:cNvPr id="5" name="Dia számának helye 4"/>
          <p:cNvSpPr>
            <a:spLocks noGrp="1"/>
          </p:cNvSpPr>
          <p:nvPr>
            <p:ph type="sldNum" sz="quarter" idx="12"/>
          </p:nvPr>
        </p:nvSpPr>
        <p:spPr/>
        <p:txBody>
          <a:bodyPr/>
          <a:lstStyle/>
          <a:p>
            <a:fld id="{154DE6C1-BC2F-40B4-8937-22EFF2DF68F4}" type="slidenum">
              <a:rPr lang="hu-HU" smtClean="0"/>
              <a:t>‹#›</a:t>
            </a:fld>
            <a:endParaRPr lang="hu-HU"/>
          </a:p>
        </p:txBody>
      </p:sp>
    </p:spTree>
    <p:extLst>
      <p:ext uri="{BB962C8B-B14F-4D97-AF65-F5344CB8AC3E}">
        <p14:creationId xmlns:p14="http://schemas.microsoft.com/office/powerpoint/2010/main" val="125490468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Üres">
    <p:spTree>
      <p:nvGrpSpPr>
        <p:cNvPr id="1" name=""/>
        <p:cNvGrpSpPr/>
        <p:nvPr/>
      </p:nvGrpSpPr>
      <p:grpSpPr>
        <a:xfrm>
          <a:off x="0" y="0"/>
          <a:ext cx="0" cy="0"/>
          <a:chOff x="0" y="0"/>
          <a:chExt cx="0" cy="0"/>
        </a:xfrm>
      </p:grpSpPr>
      <p:sp>
        <p:nvSpPr>
          <p:cNvPr id="2" name="Dátum helye 1"/>
          <p:cNvSpPr>
            <a:spLocks noGrp="1"/>
          </p:cNvSpPr>
          <p:nvPr>
            <p:ph type="dt" sz="half" idx="10"/>
          </p:nvPr>
        </p:nvSpPr>
        <p:spPr/>
        <p:txBody>
          <a:bodyPr/>
          <a:lstStyle/>
          <a:p>
            <a:fld id="{E432616C-2192-4BD4-9E56-DF8A5D1701E8}" type="datetimeFigureOut">
              <a:rPr lang="hu-HU" smtClean="0"/>
              <a:t>2020. 09. 20.</a:t>
            </a:fld>
            <a:endParaRPr lang="hu-HU"/>
          </a:p>
        </p:txBody>
      </p:sp>
      <p:sp>
        <p:nvSpPr>
          <p:cNvPr id="3" name="Élőláb helye 2"/>
          <p:cNvSpPr>
            <a:spLocks noGrp="1"/>
          </p:cNvSpPr>
          <p:nvPr>
            <p:ph type="ftr" sz="quarter" idx="11"/>
          </p:nvPr>
        </p:nvSpPr>
        <p:spPr/>
        <p:txBody>
          <a:bodyPr/>
          <a:lstStyle/>
          <a:p>
            <a:endParaRPr lang="hu-HU"/>
          </a:p>
        </p:txBody>
      </p:sp>
      <p:sp>
        <p:nvSpPr>
          <p:cNvPr id="4" name="Dia számának helye 3"/>
          <p:cNvSpPr>
            <a:spLocks noGrp="1"/>
          </p:cNvSpPr>
          <p:nvPr>
            <p:ph type="sldNum" sz="quarter" idx="12"/>
          </p:nvPr>
        </p:nvSpPr>
        <p:spPr/>
        <p:txBody>
          <a:bodyPr/>
          <a:lstStyle/>
          <a:p>
            <a:fld id="{154DE6C1-BC2F-40B4-8937-22EFF2DF68F4}" type="slidenum">
              <a:rPr lang="hu-HU" smtClean="0"/>
              <a:t>‹#›</a:t>
            </a:fld>
            <a:endParaRPr lang="hu-HU"/>
          </a:p>
        </p:txBody>
      </p:sp>
    </p:spTree>
    <p:extLst>
      <p:ext uri="{BB962C8B-B14F-4D97-AF65-F5344CB8AC3E}">
        <p14:creationId xmlns:p14="http://schemas.microsoft.com/office/powerpoint/2010/main" val="425300843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Tartalomrész képaláírással">
    <p:spTree>
      <p:nvGrpSpPr>
        <p:cNvPr id="1" name=""/>
        <p:cNvGrpSpPr/>
        <p:nvPr/>
      </p:nvGrpSpPr>
      <p:grpSpPr>
        <a:xfrm>
          <a:off x="0" y="0"/>
          <a:ext cx="0" cy="0"/>
          <a:chOff x="0" y="0"/>
          <a:chExt cx="0" cy="0"/>
        </a:xfrm>
      </p:grpSpPr>
      <p:sp>
        <p:nvSpPr>
          <p:cNvPr id="2" name="Cím 1"/>
          <p:cNvSpPr>
            <a:spLocks noGrp="1"/>
          </p:cNvSpPr>
          <p:nvPr>
            <p:ph type="title"/>
          </p:nvPr>
        </p:nvSpPr>
        <p:spPr>
          <a:xfrm>
            <a:off x="839788" y="457200"/>
            <a:ext cx="3932237" cy="1600200"/>
          </a:xfrm>
        </p:spPr>
        <p:txBody>
          <a:bodyPr anchor="b"/>
          <a:lstStyle>
            <a:lvl1pPr>
              <a:defRPr sz="3200"/>
            </a:lvl1pPr>
          </a:lstStyle>
          <a:p>
            <a:r>
              <a:rPr lang="hu-HU" smtClean="0"/>
              <a:t>Mintacím szerkesztése</a:t>
            </a:r>
            <a:endParaRPr lang="hu-HU"/>
          </a:p>
        </p:txBody>
      </p:sp>
      <p:sp>
        <p:nvSpPr>
          <p:cNvPr id="3" name="Tartalom helye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hu-HU" smtClean="0"/>
              <a:t>Mintaszöveg szerkesztése</a:t>
            </a:r>
          </a:p>
          <a:p>
            <a:pPr lvl="1"/>
            <a:r>
              <a:rPr lang="hu-HU" smtClean="0"/>
              <a:t>Második szint</a:t>
            </a:r>
          </a:p>
          <a:p>
            <a:pPr lvl="2"/>
            <a:r>
              <a:rPr lang="hu-HU" smtClean="0"/>
              <a:t>Harmadik szint</a:t>
            </a:r>
          </a:p>
          <a:p>
            <a:pPr lvl="3"/>
            <a:r>
              <a:rPr lang="hu-HU" smtClean="0"/>
              <a:t>Negyedik szint</a:t>
            </a:r>
          </a:p>
          <a:p>
            <a:pPr lvl="4"/>
            <a:r>
              <a:rPr lang="hu-HU" smtClean="0"/>
              <a:t>Ötödik szint</a:t>
            </a:r>
            <a:endParaRPr lang="hu-HU"/>
          </a:p>
        </p:txBody>
      </p:sp>
      <p:sp>
        <p:nvSpPr>
          <p:cNvPr id="4" name="Szöveg helye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hu-HU" smtClean="0"/>
              <a:t>Mintaszöveg szerkesztése</a:t>
            </a:r>
          </a:p>
        </p:txBody>
      </p:sp>
      <p:sp>
        <p:nvSpPr>
          <p:cNvPr id="5" name="Dátum helye 4"/>
          <p:cNvSpPr>
            <a:spLocks noGrp="1"/>
          </p:cNvSpPr>
          <p:nvPr>
            <p:ph type="dt" sz="half" idx="10"/>
          </p:nvPr>
        </p:nvSpPr>
        <p:spPr/>
        <p:txBody>
          <a:bodyPr/>
          <a:lstStyle/>
          <a:p>
            <a:fld id="{E432616C-2192-4BD4-9E56-DF8A5D1701E8}" type="datetimeFigureOut">
              <a:rPr lang="hu-HU" smtClean="0"/>
              <a:t>2020. 09. 20.</a:t>
            </a:fld>
            <a:endParaRPr lang="hu-HU"/>
          </a:p>
        </p:txBody>
      </p:sp>
      <p:sp>
        <p:nvSpPr>
          <p:cNvPr id="6" name="Élőláb helye 5"/>
          <p:cNvSpPr>
            <a:spLocks noGrp="1"/>
          </p:cNvSpPr>
          <p:nvPr>
            <p:ph type="ftr" sz="quarter" idx="11"/>
          </p:nvPr>
        </p:nvSpPr>
        <p:spPr/>
        <p:txBody>
          <a:bodyPr/>
          <a:lstStyle/>
          <a:p>
            <a:endParaRPr lang="hu-HU"/>
          </a:p>
        </p:txBody>
      </p:sp>
      <p:sp>
        <p:nvSpPr>
          <p:cNvPr id="7" name="Dia számának helye 6"/>
          <p:cNvSpPr>
            <a:spLocks noGrp="1"/>
          </p:cNvSpPr>
          <p:nvPr>
            <p:ph type="sldNum" sz="quarter" idx="12"/>
          </p:nvPr>
        </p:nvSpPr>
        <p:spPr/>
        <p:txBody>
          <a:bodyPr/>
          <a:lstStyle/>
          <a:p>
            <a:fld id="{154DE6C1-BC2F-40B4-8937-22EFF2DF68F4}" type="slidenum">
              <a:rPr lang="hu-HU" smtClean="0"/>
              <a:t>‹#›</a:t>
            </a:fld>
            <a:endParaRPr lang="hu-HU"/>
          </a:p>
        </p:txBody>
      </p:sp>
    </p:spTree>
    <p:extLst>
      <p:ext uri="{BB962C8B-B14F-4D97-AF65-F5344CB8AC3E}">
        <p14:creationId xmlns:p14="http://schemas.microsoft.com/office/powerpoint/2010/main" val="179758950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Kép képaláírással">
    <p:spTree>
      <p:nvGrpSpPr>
        <p:cNvPr id="1" name=""/>
        <p:cNvGrpSpPr/>
        <p:nvPr/>
      </p:nvGrpSpPr>
      <p:grpSpPr>
        <a:xfrm>
          <a:off x="0" y="0"/>
          <a:ext cx="0" cy="0"/>
          <a:chOff x="0" y="0"/>
          <a:chExt cx="0" cy="0"/>
        </a:xfrm>
      </p:grpSpPr>
      <p:sp>
        <p:nvSpPr>
          <p:cNvPr id="2" name="Cím 1"/>
          <p:cNvSpPr>
            <a:spLocks noGrp="1"/>
          </p:cNvSpPr>
          <p:nvPr>
            <p:ph type="title"/>
          </p:nvPr>
        </p:nvSpPr>
        <p:spPr>
          <a:xfrm>
            <a:off x="839788" y="457200"/>
            <a:ext cx="3932237" cy="1600200"/>
          </a:xfrm>
        </p:spPr>
        <p:txBody>
          <a:bodyPr anchor="b"/>
          <a:lstStyle>
            <a:lvl1pPr>
              <a:defRPr sz="3200"/>
            </a:lvl1pPr>
          </a:lstStyle>
          <a:p>
            <a:r>
              <a:rPr lang="hu-HU" smtClean="0"/>
              <a:t>Mintacím szerkesztése</a:t>
            </a:r>
            <a:endParaRPr lang="hu-HU"/>
          </a:p>
        </p:txBody>
      </p:sp>
      <p:sp>
        <p:nvSpPr>
          <p:cNvPr id="3" name="Kép helye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hu-HU"/>
          </a:p>
        </p:txBody>
      </p:sp>
      <p:sp>
        <p:nvSpPr>
          <p:cNvPr id="4" name="Szöveg helye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hu-HU" smtClean="0"/>
              <a:t>Mintaszöveg szerkesztése</a:t>
            </a:r>
          </a:p>
        </p:txBody>
      </p:sp>
      <p:sp>
        <p:nvSpPr>
          <p:cNvPr id="5" name="Dátum helye 4"/>
          <p:cNvSpPr>
            <a:spLocks noGrp="1"/>
          </p:cNvSpPr>
          <p:nvPr>
            <p:ph type="dt" sz="half" idx="10"/>
          </p:nvPr>
        </p:nvSpPr>
        <p:spPr/>
        <p:txBody>
          <a:bodyPr/>
          <a:lstStyle/>
          <a:p>
            <a:fld id="{E432616C-2192-4BD4-9E56-DF8A5D1701E8}" type="datetimeFigureOut">
              <a:rPr lang="hu-HU" smtClean="0"/>
              <a:t>2020. 09. 20.</a:t>
            </a:fld>
            <a:endParaRPr lang="hu-HU"/>
          </a:p>
        </p:txBody>
      </p:sp>
      <p:sp>
        <p:nvSpPr>
          <p:cNvPr id="6" name="Élőláb helye 5"/>
          <p:cNvSpPr>
            <a:spLocks noGrp="1"/>
          </p:cNvSpPr>
          <p:nvPr>
            <p:ph type="ftr" sz="quarter" idx="11"/>
          </p:nvPr>
        </p:nvSpPr>
        <p:spPr/>
        <p:txBody>
          <a:bodyPr/>
          <a:lstStyle/>
          <a:p>
            <a:endParaRPr lang="hu-HU"/>
          </a:p>
        </p:txBody>
      </p:sp>
      <p:sp>
        <p:nvSpPr>
          <p:cNvPr id="7" name="Dia számának helye 6"/>
          <p:cNvSpPr>
            <a:spLocks noGrp="1"/>
          </p:cNvSpPr>
          <p:nvPr>
            <p:ph type="sldNum" sz="quarter" idx="12"/>
          </p:nvPr>
        </p:nvSpPr>
        <p:spPr/>
        <p:txBody>
          <a:bodyPr/>
          <a:lstStyle/>
          <a:p>
            <a:fld id="{154DE6C1-BC2F-40B4-8937-22EFF2DF68F4}" type="slidenum">
              <a:rPr lang="hu-HU" smtClean="0"/>
              <a:t>‹#›</a:t>
            </a:fld>
            <a:endParaRPr lang="hu-HU"/>
          </a:p>
        </p:txBody>
      </p:sp>
    </p:spTree>
    <p:extLst>
      <p:ext uri="{BB962C8B-B14F-4D97-AF65-F5344CB8AC3E}">
        <p14:creationId xmlns:p14="http://schemas.microsoft.com/office/powerpoint/2010/main" val="231132446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Cím és függőleges szöveg">
    <p:spTree>
      <p:nvGrpSpPr>
        <p:cNvPr id="1" name=""/>
        <p:cNvGrpSpPr/>
        <p:nvPr/>
      </p:nvGrpSpPr>
      <p:grpSpPr>
        <a:xfrm>
          <a:off x="0" y="0"/>
          <a:ext cx="0" cy="0"/>
          <a:chOff x="0" y="0"/>
          <a:chExt cx="0" cy="0"/>
        </a:xfrm>
      </p:grpSpPr>
      <p:sp>
        <p:nvSpPr>
          <p:cNvPr id="2" name="Cím 1"/>
          <p:cNvSpPr>
            <a:spLocks noGrp="1"/>
          </p:cNvSpPr>
          <p:nvPr>
            <p:ph type="title"/>
          </p:nvPr>
        </p:nvSpPr>
        <p:spPr/>
        <p:txBody>
          <a:bodyPr/>
          <a:lstStyle/>
          <a:p>
            <a:r>
              <a:rPr lang="hu-HU" smtClean="0"/>
              <a:t>Mintacím szerkesztése</a:t>
            </a:r>
            <a:endParaRPr lang="hu-HU"/>
          </a:p>
        </p:txBody>
      </p:sp>
      <p:sp>
        <p:nvSpPr>
          <p:cNvPr id="3" name="Függőleges szöveg helye 2"/>
          <p:cNvSpPr>
            <a:spLocks noGrp="1"/>
          </p:cNvSpPr>
          <p:nvPr>
            <p:ph type="body" orient="vert" idx="1"/>
          </p:nvPr>
        </p:nvSpPr>
        <p:spPr/>
        <p:txBody>
          <a:bodyPr vert="eaVert"/>
          <a:lstStyle/>
          <a:p>
            <a:pPr lvl="0"/>
            <a:r>
              <a:rPr lang="hu-HU" smtClean="0"/>
              <a:t>Mintaszöveg szerkesztése</a:t>
            </a:r>
          </a:p>
          <a:p>
            <a:pPr lvl="1"/>
            <a:r>
              <a:rPr lang="hu-HU" smtClean="0"/>
              <a:t>Második szint</a:t>
            </a:r>
          </a:p>
          <a:p>
            <a:pPr lvl="2"/>
            <a:r>
              <a:rPr lang="hu-HU" smtClean="0"/>
              <a:t>Harmadik szint</a:t>
            </a:r>
          </a:p>
          <a:p>
            <a:pPr lvl="3"/>
            <a:r>
              <a:rPr lang="hu-HU" smtClean="0"/>
              <a:t>Negyedik szint</a:t>
            </a:r>
          </a:p>
          <a:p>
            <a:pPr lvl="4"/>
            <a:r>
              <a:rPr lang="hu-HU" smtClean="0"/>
              <a:t>Ötödik szint</a:t>
            </a:r>
            <a:endParaRPr lang="hu-HU"/>
          </a:p>
        </p:txBody>
      </p:sp>
      <p:sp>
        <p:nvSpPr>
          <p:cNvPr id="4" name="Dátum helye 3"/>
          <p:cNvSpPr>
            <a:spLocks noGrp="1"/>
          </p:cNvSpPr>
          <p:nvPr>
            <p:ph type="dt" sz="half" idx="10"/>
          </p:nvPr>
        </p:nvSpPr>
        <p:spPr/>
        <p:txBody>
          <a:bodyPr/>
          <a:lstStyle/>
          <a:p>
            <a:fld id="{E432616C-2192-4BD4-9E56-DF8A5D1701E8}" type="datetimeFigureOut">
              <a:rPr lang="hu-HU" smtClean="0"/>
              <a:t>2020. 09. 20.</a:t>
            </a:fld>
            <a:endParaRPr lang="hu-HU"/>
          </a:p>
        </p:txBody>
      </p:sp>
      <p:sp>
        <p:nvSpPr>
          <p:cNvPr id="5" name="Élőláb helye 4"/>
          <p:cNvSpPr>
            <a:spLocks noGrp="1"/>
          </p:cNvSpPr>
          <p:nvPr>
            <p:ph type="ftr" sz="quarter" idx="11"/>
          </p:nvPr>
        </p:nvSpPr>
        <p:spPr/>
        <p:txBody>
          <a:bodyPr/>
          <a:lstStyle/>
          <a:p>
            <a:endParaRPr lang="hu-HU"/>
          </a:p>
        </p:txBody>
      </p:sp>
      <p:sp>
        <p:nvSpPr>
          <p:cNvPr id="6" name="Dia számának helye 5"/>
          <p:cNvSpPr>
            <a:spLocks noGrp="1"/>
          </p:cNvSpPr>
          <p:nvPr>
            <p:ph type="sldNum" sz="quarter" idx="12"/>
          </p:nvPr>
        </p:nvSpPr>
        <p:spPr/>
        <p:txBody>
          <a:bodyPr/>
          <a:lstStyle/>
          <a:p>
            <a:fld id="{154DE6C1-BC2F-40B4-8937-22EFF2DF68F4}" type="slidenum">
              <a:rPr lang="hu-HU" smtClean="0"/>
              <a:t>‹#›</a:t>
            </a:fld>
            <a:endParaRPr lang="hu-HU"/>
          </a:p>
        </p:txBody>
      </p:sp>
    </p:spTree>
    <p:extLst>
      <p:ext uri="{BB962C8B-B14F-4D97-AF65-F5344CB8AC3E}">
        <p14:creationId xmlns:p14="http://schemas.microsoft.com/office/powerpoint/2010/main" val="217368969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Függőleges cím és szöveg">
    <p:spTree>
      <p:nvGrpSpPr>
        <p:cNvPr id="1" name=""/>
        <p:cNvGrpSpPr/>
        <p:nvPr/>
      </p:nvGrpSpPr>
      <p:grpSpPr>
        <a:xfrm>
          <a:off x="0" y="0"/>
          <a:ext cx="0" cy="0"/>
          <a:chOff x="0" y="0"/>
          <a:chExt cx="0" cy="0"/>
        </a:xfrm>
      </p:grpSpPr>
      <p:sp>
        <p:nvSpPr>
          <p:cNvPr id="2" name="Függőleges cím 1"/>
          <p:cNvSpPr>
            <a:spLocks noGrp="1"/>
          </p:cNvSpPr>
          <p:nvPr>
            <p:ph type="title" orient="vert"/>
          </p:nvPr>
        </p:nvSpPr>
        <p:spPr>
          <a:xfrm>
            <a:off x="8724900" y="365125"/>
            <a:ext cx="2628900" cy="5811838"/>
          </a:xfrm>
        </p:spPr>
        <p:txBody>
          <a:bodyPr vert="eaVert"/>
          <a:lstStyle/>
          <a:p>
            <a:r>
              <a:rPr lang="hu-HU" smtClean="0"/>
              <a:t>Mintacím szerkesztése</a:t>
            </a:r>
            <a:endParaRPr lang="hu-HU"/>
          </a:p>
        </p:txBody>
      </p:sp>
      <p:sp>
        <p:nvSpPr>
          <p:cNvPr id="3" name="Függőleges szöveg helye 2"/>
          <p:cNvSpPr>
            <a:spLocks noGrp="1"/>
          </p:cNvSpPr>
          <p:nvPr>
            <p:ph type="body" orient="vert" idx="1"/>
          </p:nvPr>
        </p:nvSpPr>
        <p:spPr>
          <a:xfrm>
            <a:off x="838200" y="365125"/>
            <a:ext cx="7734300" cy="5811838"/>
          </a:xfrm>
        </p:spPr>
        <p:txBody>
          <a:bodyPr vert="eaVert"/>
          <a:lstStyle/>
          <a:p>
            <a:pPr lvl="0"/>
            <a:r>
              <a:rPr lang="hu-HU" smtClean="0"/>
              <a:t>Mintaszöveg szerkesztése</a:t>
            </a:r>
          </a:p>
          <a:p>
            <a:pPr lvl="1"/>
            <a:r>
              <a:rPr lang="hu-HU" smtClean="0"/>
              <a:t>Második szint</a:t>
            </a:r>
          </a:p>
          <a:p>
            <a:pPr lvl="2"/>
            <a:r>
              <a:rPr lang="hu-HU" smtClean="0"/>
              <a:t>Harmadik szint</a:t>
            </a:r>
          </a:p>
          <a:p>
            <a:pPr lvl="3"/>
            <a:r>
              <a:rPr lang="hu-HU" smtClean="0"/>
              <a:t>Negyedik szint</a:t>
            </a:r>
          </a:p>
          <a:p>
            <a:pPr lvl="4"/>
            <a:r>
              <a:rPr lang="hu-HU" smtClean="0"/>
              <a:t>Ötödik szint</a:t>
            </a:r>
            <a:endParaRPr lang="hu-HU"/>
          </a:p>
        </p:txBody>
      </p:sp>
      <p:sp>
        <p:nvSpPr>
          <p:cNvPr id="4" name="Dátum helye 3"/>
          <p:cNvSpPr>
            <a:spLocks noGrp="1"/>
          </p:cNvSpPr>
          <p:nvPr>
            <p:ph type="dt" sz="half" idx="10"/>
          </p:nvPr>
        </p:nvSpPr>
        <p:spPr/>
        <p:txBody>
          <a:bodyPr/>
          <a:lstStyle/>
          <a:p>
            <a:fld id="{E432616C-2192-4BD4-9E56-DF8A5D1701E8}" type="datetimeFigureOut">
              <a:rPr lang="hu-HU" smtClean="0"/>
              <a:t>2020. 09. 20.</a:t>
            </a:fld>
            <a:endParaRPr lang="hu-HU"/>
          </a:p>
        </p:txBody>
      </p:sp>
      <p:sp>
        <p:nvSpPr>
          <p:cNvPr id="5" name="Élőláb helye 4"/>
          <p:cNvSpPr>
            <a:spLocks noGrp="1"/>
          </p:cNvSpPr>
          <p:nvPr>
            <p:ph type="ftr" sz="quarter" idx="11"/>
          </p:nvPr>
        </p:nvSpPr>
        <p:spPr/>
        <p:txBody>
          <a:bodyPr/>
          <a:lstStyle/>
          <a:p>
            <a:endParaRPr lang="hu-HU"/>
          </a:p>
        </p:txBody>
      </p:sp>
      <p:sp>
        <p:nvSpPr>
          <p:cNvPr id="6" name="Dia számának helye 5"/>
          <p:cNvSpPr>
            <a:spLocks noGrp="1"/>
          </p:cNvSpPr>
          <p:nvPr>
            <p:ph type="sldNum" sz="quarter" idx="12"/>
          </p:nvPr>
        </p:nvSpPr>
        <p:spPr/>
        <p:txBody>
          <a:bodyPr/>
          <a:lstStyle/>
          <a:p>
            <a:fld id="{154DE6C1-BC2F-40B4-8937-22EFF2DF68F4}" type="slidenum">
              <a:rPr lang="hu-HU" smtClean="0"/>
              <a:t>‹#›</a:t>
            </a:fld>
            <a:endParaRPr lang="hu-HU"/>
          </a:p>
        </p:txBody>
      </p:sp>
    </p:spTree>
    <p:extLst>
      <p:ext uri="{BB962C8B-B14F-4D97-AF65-F5344CB8AC3E}">
        <p14:creationId xmlns:p14="http://schemas.microsoft.com/office/powerpoint/2010/main" val="428739977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Cím helye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hu-HU" smtClean="0"/>
              <a:t>Mintacím szerkesztése</a:t>
            </a:r>
            <a:endParaRPr lang="hu-HU"/>
          </a:p>
        </p:txBody>
      </p:sp>
      <p:sp>
        <p:nvSpPr>
          <p:cNvPr id="3" name="Szöveg helye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hu-HU" smtClean="0"/>
              <a:t>Mintaszöveg szerkesztése</a:t>
            </a:r>
          </a:p>
          <a:p>
            <a:pPr lvl="1"/>
            <a:r>
              <a:rPr lang="hu-HU" smtClean="0"/>
              <a:t>Második szint</a:t>
            </a:r>
          </a:p>
          <a:p>
            <a:pPr lvl="2"/>
            <a:r>
              <a:rPr lang="hu-HU" smtClean="0"/>
              <a:t>Harmadik szint</a:t>
            </a:r>
          </a:p>
          <a:p>
            <a:pPr lvl="3"/>
            <a:r>
              <a:rPr lang="hu-HU" smtClean="0"/>
              <a:t>Negyedik szint</a:t>
            </a:r>
          </a:p>
          <a:p>
            <a:pPr lvl="4"/>
            <a:r>
              <a:rPr lang="hu-HU" smtClean="0"/>
              <a:t>Ötödik szint</a:t>
            </a:r>
            <a:endParaRPr lang="hu-HU"/>
          </a:p>
        </p:txBody>
      </p:sp>
      <p:sp>
        <p:nvSpPr>
          <p:cNvPr id="4" name="Dátum helye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E432616C-2192-4BD4-9E56-DF8A5D1701E8}" type="datetimeFigureOut">
              <a:rPr lang="hu-HU" smtClean="0"/>
              <a:t>2020. 09. 20.</a:t>
            </a:fld>
            <a:endParaRPr lang="hu-HU"/>
          </a:p>
        </p:txBody>
      </p:sp>
      <p:sp>
        <p:nvSpPr>
          <p:cNvPr id="5" name="Élőláb helye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hu-HU"/>
          </a:p>
        </p:txBody>
      </p:sp>
      <p:sp>
        <p:nvSpPr>
          <p:cNvPr id="6" name="Dia számának helye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154DE6C1-BC2F-40B4-8937-22EFF2DF68F4}" type="slidenum">
              <a:rPr lang="hu-HU" smtClean="0"/>
              <a:t>‹#›</a:t>
            </a:fld>
            <a:endParaRPr lang="hu-HU"/>
          </a:p>
        </p:txBody>
      </p:sp>
    </p:spTree>
    <p:extLst>
      <p:ext uri="{BB962C8B-B14F-4D97-AF65-F5344CB8AC3E}">
        <p14:creationId xmlns:p14="http://schemas.microsoft.com/office/powerpoint/2010/main" val="2949443114"/>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hu-H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ím 1"/>
          <p:cNvSpPr>
            <a:spLocks noGrp="1"/>
          </p:cNvSpPr>
          <p:nvPr>
            <p:ph type="title"/>
          </p:nvPr>
        </p:nvSpPr>
        <p:spPr/>
        <p:txBody>
          <a:bodyPr/>
          <a:lstStyle/>
          <a:p>
            <a:pPr algn="ctr"/>
            <a:r>
              <a:rPr lang="hu-HU" b="1" dirty="0"/>
              <a:t>A mennyiségi korlátozások és az azzal azonos hatású intézkedések tilalma</a:t>
            </a:r>
          </a:p>
        </p:txBody>
      </p:sp>
      <p:sp>
        <p:nvSpPr>
          <p:cNvPr id="3" name="Szöveg helye 2"/>
          <p:cNvSpPr>
            <a:spLocks noGrp="1"/>
          </p:cNvSpPr>
          <p:nvPr>
            <p:ph type="body" idx="1"/>
          </p:nvPr>
        </p:nvSpPr>
        <p:spPr/>
        <p:txBody>
          <a:bodyPr/>
          <a:lstStyle/>
          <a:p>
            <a:endParaRPr lang="hu-HU" dirty="0"/>
          </a:p>
        </p:txBody>
      </p:sp>
    </p:spTree>
    <p:extLst>
      <p:ext uri="{BB962C8B-B14F-4D97-AF65-F5344CB8AC3E}">
        <p14:creationId xmlns:p14="http://schemas.microsoft.com/office/powerpoint/2010/main" val="239093416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ím 1"/>
          <p:cNvSpPr>
            <a:spLocks noGrp="1"/>
          </p:cNvSpPr>
          <p:nvPr>
            <p:ph type="title"/>
          </p:nvPr>
        </p:nvSpPr>
        <p:spPr/>
        <p:txBody>
          <a:bodyPr>
            <a:normAutofit/>
          </a:bodyPr>
          <a:lstStyle/>
          <a:p>
            <a:r>
              <a:rPr lang="hu-HU" sz="4000" b="1" dirty="0" smtClean="0"/>
              <a:t>1. Bevezetés</a:t>
            </a:r>
            <a:endParaRPr lang="hu-HU" sz="4000" b="1" dirty="0"/>
          </a:p>
        </p:txBody>
      </p:sp>
      <p:sp>
        <p:nvSpPr>
          <p:cNvPr id="3" name="Tartalom helye 2"/>
          <p:cNvSpPr>
            <a:spLocks noGrp="1"/>
          </p:cNvSpPr>
          <p:nvPr>
            <p:ph idx="1"/>
          </p:nvPr>
        </p:nvSpPr>
        <p:spPr>
          <a:xfrm>
            <a:off x="838200" y="1825624"/>
            <a:ext cx="10709366" cy="4758055"/>
          </a:xfrm>
        </p:spPr>
        <p:txBody>
          <a:bodyPr>
            <a:normAutofit lnSpcReduction="10000"/>
          </a:bodyPr>
          <a:lstStyle/>
          <a:p>
            <a:pPr algn="just"/>
            <a:r>
              <a:rPr lang="hu-HU" dirty="0"/>
              <a:t>Az áruk szabad mozgását biztosítani hivatott belső piaci normarendszer szempontjából a mennyiségi korlátozások és az azokkal azonos hatású intézkedések jelentik az egyik legbonyolultabb területet</a:t>
            </a:r>
            <a:r>
              <a:rPr lang="hu-HU" dirty="0" smtClean="0"/>
              <a:t>.</a:t>
            </a:r>
          </a:p>
          <a:p>
            <a:pPr marL="0" indent="0" algn="just">
              <a:buNone/>
            </a:pPr>
            <a:endParaRPr lang="hu-HU" dirty="0" smtClean="0"/>
          </a:p>
          <a:p>
            <a:pPr algn="just"/>
            <a:r>
              <a:rPr lang="hu-HU" dirty="0" smtClean="0"/>
              <a:t>A </a:t>
            </a:r>
            <a:r>
              <a:rPr lang="hu-HU" dirty="0"/>
              <a:t>legkülönbözőbb olyan belső előírások és szabályok érvényesülhetnek, amelyek pénzügyi teher kiszabása nélkül képesek arra, hogy a belföldi áruknak kedvezőbb piaci helyzetet teremtsenek, és egyúttal kiszorítsák vagy hátrányos helyzet hozzák a más tagállamból származó árukat</a:t>
            </a:r>
            <a:r>
              <a:rPr lang="hu-HU" dirty="0" smtClean="0"/>
              <a:t>.</a:t>
            </a:r>
          </a:p>
          <a:p>
            <a:pPr algn="just"/>
            <a:endParaRPr lang="hu-HU" dirty="0" smtClean="0"/>
          </a:p>
          <a:p>
            <a:pPr algn="just"/>
            <a:r>
              <a:rPr lang="hu-HU" dirty="0" smtClean="0"/>
              <a:t>A </a:t>
            </a:r>
            <a:r>
              <a:rPr lang="hu-HU" dirty="0"/>
              <a:t>tagállamok között tilos a behozatalra és a kivitelre vonatkozó minden mennyiségi korlátozás és azzal azonos hatású intézkedés</a:t>
            </a:r>
            <a:r>
              <a:rPr lang="hu-HU" dirty="0" smtClean="0"/>
              <a:t>. (EUMSZ 34-35.)</a:t>
            </a:r>
            <a:endParaRPr lang="hu-HU" dirty="0"/>
          </a:p>
        </p:txBody>
      </p:sp>
    </p:spTree>
    <p:extLst>
      <p:ext uri="{BB962C8B-B14F-4D97-AF65-F5344CB8AC3E}">
        <p14:creationId xmlns:p14="http://schemas.microsoft.com/office/powerpoint/2010/main" val="171963521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ím 1"/>
          <p:cNvSpPr>
            <a:spLocks noGrp="1"/>
          </p:cNvSpPr>
          <p:nvPr>
            <p:ph type="title"/>
          </p:nvPr>
        </p:nvSpPr>
        <p:spPr/>
        <p:txBody>
          <a:bodyPr>
            <a:normAutofit/>
          </a:bodyPr>
          <a:lstStyle/>
          <a:p>
            <a:r>
              <a:rPr lang="hu-HU" sz="4000" b="1" dirty="0" smtClean="0"/>
              <a:t>2. </a:t>
            </a:r>
            <a:r>
              <a:rPr lang="hu-HU" sz="4000" b="1" dirty="0"/>
              <a:t>A rendelkezések tárgyi és alanyi hatálya</a:t>
            </a:r>
          </a:p>
        </p:txBody>
      </p:sp>
      <p:sp>
        <p:nvSpPr>
          <p:cNvPr id="3" name="Tartalom helye 2"/>
          <p:cNvSpPr>
            <a:spLocks noGrp="1"/>
          </p:cNvSpPr>
          <p:nvPr>
            <p:ph idx="1"/>
          </p:nvPr>
        </p:nvSpPr>
        <p:spPr>
          <a:xfrm>
            <a:off x="838200" y="1690688"/>
            <a:ext cx="10813869" cy="5136878"/>
          </a:xfrm>
        </p:spPr>
        <p:txBody>
          <a:bodyPr>
            <a:normAutofit lnSpcReduction="10000"/>
          </a:bodyPr>
          <a:lstStyle/>
          <a:p>
            <a:pPr algn="just"/>
            <a:r>
              <a:rPr lang="hu-HU" dirty="0"/>
              <a:t>A mennyiségi korlátozásokról és az azokkal azonos hatású intézkedésekről szóló uniós jogi rendelkezések tárgya az áru</a:t>
            </a:r>
            <a:r>
              <a:rPr lang="hu-HU" dirty="0" smtClean="0"/>
              <a:t>.</a:t>
            </a:r>
          </a:p>
          <a:p>
            <a:pPr algn="just"/>
            <a:endParaRPr lang="hu-HU" dirty="0" smtClean="0"/>
          </a:p>
          <a:p>
            <a:pPr algn="just"/>
            <a:r>
              <a:rPr lang="hu-HU" dirty="0"/>
              <a:t>A rendelkezések címzettjei a tagállamok. A mennyiségi korlátozások vagy az azokkal azonos hatású intézkedések mindig valamilyen állami aktív vagy passzív intézkedés, illetve magatartás formájában jelennek meg</a:t>
            </a:r>
            <a:r>
              <a:rPr lang="hu-HU" dirty="0" smtClean="0"/>
              <a:t>.</a:t>
            </a:r>
          </a:p>
          <a:p>
            <a:pPr algn="just"/>
            <a:endParaRPr lang="hu-HU" dirty="0" smtClean="0"/>
          </a:p>
          <a:p>
            <a:pPr algn="just"/>
            <a:r>
              <a:rPr lang="hu-HU" dirty="0" smtClean="0"/>
              <a:t>Az </a:t>
            </a:r>
            <a:r>
              <a:rPr lang="hu-HU" dirty="0"/>
              <a:t>állami intézkedések fogalmát a Bíróság gyakorlata rendkívüli szélesen értelmezi, amelybe beletartozhatnak a tagállami jogszabályokon kívül a közigazgatási szervek, önkormányzatok, közalapítványok előírásai is, valamint az olyan szervezetek, amelyekre ha korlátozottan is, de közhatalmi jogosítványokat gyakorolnak.</a:t>
            </a:r>
          </a:p>
        </p:txBody>
      </p:sp>
    </p:spTree>
    <p:extLst>
      <p:ext uri="{BB962C8B-B14F-4D97-AF65-F5344CB8AC3E}">
        <p14:creationId xmlns:p14="http://schemas.microsoft.com/office/powerpoint/2010/main" val="421807664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ím 1"/>
          <p:cNvSpPr>
            <a:spLocks noGrp="1"/>
          </p:cNvSpPr>
          <p:nvPr>
            <p:ph type="title"/>
          </p:nvPr>
        </p:nvSpPr>
        <p:spPr/>
        <p:txBody>
          <a:bodyPr>
            <a:normAutofit/>
          </a:bodyPr>
          <a:lstStyle/>
          <a:p>
            <a:r>
              <a:rPr lang="hu-HU" sz="4000" b="1" dirty="0" smtClean="0"/>
              <a:t>3. </a:t>
            </a:r>
            <a:r>
              <a:rPr lang="hu-HU" sz="4000" b="1" dirty="0"/>
              <a:t>A behozatalra vonatkozó mennyiségi korlátozások tilalma</a:t>
            </a:r>
          </a:p>
        </p:txBody>
      </p:sp>
      <p:sp>
        <p:nvSpPr>
          <p:cNvPr id="3" name="Tartalom helye 2"/>
          <p:cNvSpPr>
            <a:spLocks noGrp="1"/>
          </p:cNvSpPr>
          <p:nvPr>
            <p:ph idx="1"/>
          </p:nvPr>
        </p:nvSpPr>
        <p:spPr/>
        <p:txBody>
          <a:bodyPr/>
          <a:lstStyle/>
          <a:p>
            <a:pPr algn="just"/>
            <a:r>
              <a:rPr lang="hu-HU" b="1" dirty="0"/>
              <a:t>2/73. sz.</a:t>
            </a:r>
            <a:r>
              <a:rPr lang="hu-HU" dirty="0"/>
              <a:t> </a:t>
            </a:r>
            <a:r>
              <a:rPr lang="hu-HU" dirty="0" err="1"/>
              <a:t>Geddo</a:t>
            </a:r>
            <a:r>
              <a:rPr lang="hu-HU" dirty="0"/>
              <a:t> </a:t>
            </a:r>
            <a:r>
              <a:rPr lang="hu-HU" dirty="0" smtClean="0"/>
              <a:t>ügy: </a:t>
            </a:r>
            <a:r>
              <a:rPr lang="hu-HU" dirty="0"/>
              <a:t>a mennyiségi korlátozások tilalma kiterjed az adott esettől függően behozatalt, kivitelt vagy tranzitot teljesen vagy részlegesen korlátozó </a:t>
            </a:r>
            <a:r>
              <a:rPr lang="hu-HU" dirty="0" smtClean="0"/>
              <a:t>intézkedésekre</a:t>
            </a:r>
          </a:p>
          <a:p>
            <a:pPr marL="0" indent="0" algn="just">
              <a:buNone/>
            </a:pPr>
            <a:endParaRPr lang="hu-HU" dirty="0" smtClean="0"/>
          </a:p>
          <a:p>
            <a:pPr algn="just"/>
            <a:r>
              <a:rPr lang="hu-HU" dirty="0"/>
              <a:t>A mennyiségi korlátozások a tagállamok közötti kereskedelem leglátványosabb, és legerőteljesebb kereskedelempolitikai </a:t>
            </a:r>
            <a:r>
              <a:rPr lang="hu-HU" dirty="0" smtClean="0"/>
              <a:t>eszközei:</a:t>
            </a:r>
          </a:p>
          <a:p>
            <a:pPr lvl="1" algn="just"/>
            <a:r>
              <a:rPr lang="hu-HU" sz="2800" dirty="0"/>
              <a:t>a behozatalra vagy kivitelre vonatkozó teljes </a:t>
            </a:r>
            <a:r>
              <a:rPr lang="hu-HU" sz="2800" dirty="0" smtClean="0"/>
              <a:t>tilalom</a:t>
            </a:r>
            <a:r>
              <a:rPr lang="hu-HU" sz="2800" dirty="0"/>
              <a:t>,</a:t>
            </a:r>
            <a:endParaRPr lang="hu-HU" sz="2800" dirty="0" smtClean="0"/>
          </a:p>
          <a:p>
            <a:pPr lvl="1" algn="just"/>
            <a:r>
              <a:rPr lang="hu-HU" sz="2800" dirty="0"/>
              <a:t>kereskedelmi </a:t>
            </a:r>
            <a:r>
              <a:rPr lang="hu-HU" sz="2800" dirty="0" smtClean="0"/>
              <a:t>kvóta,</a:t>
            </a:r>
          </a:p>
          <a:p>
            <a:pPr lvl="1" algn="just"/>
            <a:r>
              <a:rPr lang="hu-HU" sz="2800" dirty="0"/>
              <a:t>a határon való átlépési helyek számának esetleges csökkentésével</a:t>
            </a:r>
            <a:endParaRPr lang="hu-HU" sz="2800" dirty="0" smtClean="0"/>
          </a:p>
          <a:p>
            <a:endParaRPr lang="hu-HU" dirty="0"/>
          </a:p>
        </p:txBody>
      </p:sp>
    </p:spTree>
    <p:extLst>
      <p:ext uri="{BB962C8B-B14F-4D97-AF65-F5344CB8AC3E}">
        <p14:creationId xmlns:p14="http://schemas.microsoft.com/office/powerpoint/2010/main" val="21701558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ím 1"/>
          <p:cNvSpPr>
            <a:spLocks noGrp="1"/>
          </p:cNvSpPr>
          <p:nvPr>
            <p:ph type="title"/>
          </p:nvPr>
        </p:nvSpPr>
        <p:spPr/>
        <p:txBody>
          <a:bodyPr>
            <a:normAutofit/>
          </a:bodyPr>
          <a:lstStyle/>
          <a:p>
            <a:r>
              <a:rPr lang="hu-HU" sz="4000" b="1" dirty="0" smtClean="0"/>
              <a:t>4. </a:t>
            </a:r>
            <a:r>
              <a:rPr lang="hu-HU" sz="4000" b="1" dirty="0"/>
              <a:t>A behozatalra vonatkozó mennyiségi korlátozásokkal azonos hatású intézkedések</a:t>
            </a:r>
          </a:p>
        </p:txBody>
      </p:sp>
      <p:sp>
        <p:nvSpPr>
          <p:cNvPr id="3" name="Tartalom helye 2"/>
          <p:cNvSpPr>
            <a:spLocks noGrp="1"/>
          </p:cNvSpPr>
          <p:nvPr>
            <p:ph idx="1"/>
          </p:nvPr>
        </p:nvSpPr>
        <p:spPr>
          <a:xfrm>
            <a:off x="838199" y="1877876"/>
            <a:ext cx="10735491" cy="4980124"/>
          </a:xfrm>
        </p:spPr>
        <p:txBody>
          <a:bodyPr>
            <a:normAutofit/>
          </a:bodyPr>
          <a:lstStyle/>
          <a:p>
            <a:pPr marL="228600" lvl="1" algn="just">
              <a:spcBef>
                <a:spcPts val="1000"/>
              </a:spcBef>
            </a:pPr>
            <a:r>
              <a:rPr lang="hu-HU" sz="2800" dirty="0"/>
              <a:t>Bizottság </a:t>
            </a:r>
            <a:r>
              <a:rPr lang="hu-HU" sz="2800" b="1" dirty="0"/>
              <a:t>70/50/EGK</a:t>
            </a:r>
            <a:r>
              <a:rPr lang="hu-HU" sz="2800" dirty="0"/>
              <a:t> </a:t>
            </a:r>
            <a:r>
              <a:rPr lang="hu-HU" sz="2800" dirty="0" smtClean="0"/>
              <a:t>irányelve szerint </a:t>
            </a:r>
            <a:r>
              <a:rPr lang="hu-HU" sz="2800" dirty="0">
                <a:cs typeface="Times New Roman" panose="02020603050405020304" pitchFamily="18" charset="0"/>
              </a:rPr>
              <a:t>a</a:t>
            </a:r>
            <a:r>
              <a:rPr lang="hu-HU" altLang="hu-HU" sz="2800" dirty="0" smtClean="0">
                <a:cs typeface="Times New Roman" panose="02020603050405020304" pitchFamily="18" charset="0"/>
              </a:rPr>
              <a:t>zon tagállami intézkedések, amelyek megkülönböztetik </a:t>
            </a:r>
            <a:r>
              <a:rPr lang="hu-HU" altLang="hu-HU" sz="2800" dirty="0">
                <a:cs typeface="Times New Roman" panose="02020603050405020304" pitchFamily="18" charset="0"/>
              </a:rPr>
              <a:t>a hazai és másik tagállamból származó </a:t>
            </a:r>
            <a:r>
              <a:rPr lang="hu-HU" altLang="hu-HU" sz="2800" dirty="0" smtClean="0">
                <a:cs typeface="Times New Roman" panose="02020603050405020304" pitchFamily="18" charset="0"/>
              </a:rPr>
              <a:t>árut és </a:t>
            </a:r>
            <a:r>
              <a:rPr lang="hu-HU" altLang="hu-HU" sz="2800" dirty="0">
                <a:cs typeface="Times New Roman" panose="02020603050405020304" pitchFamily="18" charset="0"/>
              </a:rPr>
              <a:t>megakadályozzák, illetve nehezebbé vagy költségesebbé </a:t>
            </a:r>
            <a:r>
              <a:rPr lang="hu-HU" altLang="hu-HU" sz="2800" dirty="0" smtClean="0">
                <a:cs typeface="Times New Roman" panose="02020603050405020304" pitchFamily="18" charset="0"/>
              </a:rPr>
              <a:t>teszik ez </a:t>
            </a:r>
            <a:r>
              <a:rPr lang="hu-HU" altLang="hu-HU" sz="2800" dirty="0">
                <a:cs typeface="Times New Roman" panose="02020603050405020304" pitchFamily="18" charset="0"/>
              </a:rPr>
              <a:t>utóbbiak tagállamok közti mozgását</a:t>
            </a:r>
            <a:r>
              <a:rPr lang="hu-HU" altLang="hu-HU" sz="2800" dirty="0" smtClean="0">
                <a:cs typeface="Times New Roman" panose="02020603050405020304" pitchFamily="18" charset="0"/>
              </a:rPr>
              <a:t>.</a:t>
            </a:r>
          </a:p>
          <a:p>
            <a:pPr marL="228600" lvl="1" algn="just">
              <a:spcBef>
                <a:spcPts val="1000"/>
              </a:spcBef>
            </a:pPr>
            <a:endParaRPr lang="hu-HU" altLang="hu-HU" sz="2800" dirty="0" smtClean="0">
              <a:cs typeface="Times New Roman" panose="02020603050405020304" pitchFamily="18" charset="0"/>
            </a:endParaRPr>
          </a:p>
          <a:p>
            <a:pPr marL="228600" lvl="1" algn="just">
              <a:spcBef>
                <a:spcPts val="1000"/>
              </a:spcBef>
            </a:pPr>
            <a:r>
              <a:rPr lang="hu-HU" altLang="hu-HU" sz="2800" dirty="0" smtClean="0">
                <a:cs typeface="Times New Roman" panose="02020603050405020304" pitchFamily="18" charset="0"/>
                <a:sym typeface="Wingdings 3" panose="05040102010807070707" pitchFamily="18" charset="2"/>
              </a:rPr>
              <a:t>Példák: csak az importtermékekre megállapított minimális és maximális árak; formai, kiszerelésre vonatkozó előírások, reklámtilalom, stb.</a:t>
            </a:r>
          </a:p>
          <a:p>
            <a:pPr marL="0" lvl="1" indent="0" algn="just">
              <a:spcBef>
                <a:spcPts val="1000"/>
              </a:spcBef>
              <a:buNone/>
            </a:pPr>
            <a:endParaRPr lang="hu-HU" altLang="hu-HU" sz="2800" dirty="0" smtClean="0">
              <a:cs typeface="Times New Roman" panose="02020603050405020304" pitchFamily="18" charset="0"/>
              <a:sym typeface="Wingdings 3" panose="05040102010807070707" pitchFamily="18" charset="2"/>
            </a:endParaRPr>
          </a:p>
          <a:p>
            <a:pPr marL="228600" lvl="1" algn="just">
              <a:spcBef>
                <a:spcPts val="1000"/>
              </a:spcBef>
            </a:pPr>
            <a:r>
              <a:rPr lang="hu-HU" altLang="hu-HU" sz="2800" dirty="0" smtClean="0">
                <a:cs typeface="Times New Roman" panose="02020603050405020304" pitchFamily="18" charset="0"/>
                <a:sym typeface="Wingdings" panose="05000000000000000000" pitchFamily="2" charset="2"/>
              </a:rPr>
              <a:t>Az irányelv még csak a diszkrimináció tilalmaként értelmezte az azonos hatású intézkedések fogalmát.</a:t>
            </a:r>
            <a:endParaRPr lang="hu-HU" altLang="hu-HU" sz="2800" dirty="0" smtClean="0">
              <a:cs typeface="Times New Roman" panose="02020603050405020304" pitchFamily="18" charset="0"/>
              <a:sym typeface="Wingdings 3" panose="05040102010807070707" pitchFamily="18" charset="2"/>
            </a:endParaRPr>
          </a:p>
          <a:p>
            <a:pPr marL="228600" lvl="1">
              <a:spcBef>
                <a:spcPts val="1000"/>
              </a:spcBef>
            </a:pPr>
            <a:endParaRPr lang="hu-HU" altLang="hu-HU" sz="2800" dirty="0" smtClean="0">
              <a:cs typeface="Times New Roman" panose="02020603050405020304" pitchFamily="18" charset="0"/>
            </a:endParaRPr>
          </a:p>
          <a:p>
            <a:pPr marL="457200" lvl="1" indent="0">
              <a:buNone/>
              <a:defRPr/>
            </a:pPr>
            <a:endParaRPr lang="hu-HU" altLang="hu-HU" sz="2800" dirty="0">
              <a:cs typeface="Times New Roman" panose="02020603050405020304" pitchFamily="18" charset="0"/>
            </a:endParaRPr>
          </a:p>
          <a:p>
            <a:pPr marL="685800" lvl="2">
              <a:spcBef>
                <a:spcPts val="1000"/>
              </a:spcBef>
            </a:pPr>
            <a:endParaRPr lang="hu-HU" altLang="hu-HU" sz="2800" dirty="0" smtClean="0">
              <a:cs typeface="Times New Roman" panose="02020603050405020304" pitchFamily="18" charset="0"/>
            </a:endParaRPr>
          </a:p>
          <a:p>
            <a:endParaRPr lang="hu-HU" dirty="0"/>
          </a:p>
        </p:txBody>
      </p:sp>
    </p:spTree>
    <p:extLst>
      <p:ext uri="{BB962C8B-B14F-4D97-AF65-F5344CB8AC3E}">
        <p14:creationId xmlns:p14="http://schemas.microsoft.com/office/powerpoint/2010/main" val="425545968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ím 1"/>
          <p:cNvSpPr>
            <a:spLocks noGrp="1"/>
          </p:cNvSpPr>
          <p:nvPr>
            <p:ph type="title"/>
          </p:nvPr>
        </p:nvSpPr>
        <p:spPr/>
        <p:txBody>
          <a:bodyPr>
            <a:normAutofit/>
          </a:bodyPr>
          <a:lstStyle/>
          <a:p>
            <a:r>
              <a:rPr lang="hu-HU" sz="4000" b="1" dirty="0" smtClean="0"/>
              <a:t>4.1. </a:t>
            </a:r>
            <a:r>
              <a:rPr lang="hu-HU" sz="4000" b="1" dirty="0"/>
              <a:t>A </a:t>
            </a:r>
            <a:r>
              <a:rPr lang="hu-HU" sz="4000" b="1" dirty="0" smtClean="0"/>
              <a:t>8/74. sz. </a:t>
            </a:r>
            <a:r>
              <a:rPr lang="hu-HU" sz="4000" b="1" dirty="0" err="1" smtClean="0"/>
              <a:t>Dassonville</a:t>
            </a:r>
            <a:r>
              <a:rPr lang="hu-HU" sz="4000" b="1" dirty="0" smtClean="0"/>
              <a:t> ügy, </a:t>
            </a:r>
            <a:r>
              <a:rPr lang="hu-HU" sz="4000" b="1" dirty="0" err="1" smtClean="0"/>
              <a:t>Dassonville</a:t>
            </a:r>
            <a:r>
              <a:rPr lang="hu-HU" sz="4000" b="1" dirty="0" smtClean="0"/>
              <a:t>-formula</a:t>
            </a:r>
            <a:endParaRPr lang="hu-HU" sz="4000" b="1" dirty="0"/>
          </a:p>
        </p:txBody>
      </p:sp>
      <p:sp>
        <p:nvSpPr>
          <p:cNvPr id="3" name="Tartalom helye 2"/>
          <p:cNvSpPr>
            <a:spLocks noGrp="1"/>
          </p:cNvSpPr>
          <p:nvPr>
            <p:ph idx="1"/>
          </p:nvPr>
        </p:nvSpPr>
        <p:spPr>
          <a:xfrm>
            <a:off x="838199" y="1825625"/>
            <a:ext cx="10866121" cy="5228318"/>
          </a:xfrm>
        </p:spPr>
        <p:txBody>
          <a:bodyPr>
            <a:normAutofit/>
          </a:bodyPr>
          <a:lstStyle/>
          <a:p>
            <a:pPr algn="just"/>
            <a:r>
              <a:rPr lang="hu-HU" dirty="0" smtClean="0"/>
              <a:t>A </a:t>
            </a:r>
            <a:r>
              <a:rPr lang="hu-HU" dirty="0" err="1" smtClean="0"/>
              <a:t>Dassonville</a:t>
            </a:r>
            <a:r>
              <a:rPr lang="hu-HU" dirty="0" smtClean="0"/>
              <a:t>-formula: </a:t>
            </a:r>
            <a:r>
              <a:rPr lang="hu-HU" dirty="0"/>
              <a:t>„</a:t>
            </a:r>
            <a:r>
              <a:rPr lang="hu-HU" i="1" dirty="0"/>
              <a:t>a tagállamok minden olyan kereskedelmi szabályozását, amely közvetlenül vagy közvetve, ténylegesen vagy potenciálisan akadályozhatja a Közösségen belüli kereskedelmet, mennyiségi korlátozásokkal azonos hatású intézkedésnek kell tek</a:t>
            </a:r>
            <a:r>
              <a:rPr lang="hu-HU" dirty="0"/>
              <a:t>inteni</a:t>
            </a:r>
            <a:r>
              <a:rPr lang="hu-HU" dirty="0" smtClean="0"/>
              <a:t>.”</a:t>
            </a:r>
          </a:p>
          <a:p>
            <a:pPr marL="0" indent="0" algn="just">
              <a:buNone/>
            </a:pPr>
            <a:endParaRPr lang="hu-HU" dirty="0" smtClean="0"/>
          </a:p>
          <a:p>
            <a:pPr algn="just"/>
            <a:r>
              <a:rPr lang="hu-HU" dirty="0" smtClean="0"/>
              <a:t>Rendkívüli </a:t>
            </a:r>
            <a:r>
              <a:rPr lang="hu-HU" dirty="0"/>
              <a:t>módon kiszélesítette azoknak a tagállami intézkedéseknek a körét, amelyekre a tilalom </a:t>
            </a:r>
            <a:r>
              <a:rPr lang="hu-HU" dirty="0" smtClean="0"/>
              <a:t>vonatkozhat.</a:t>
            </a:r>
          </a:p>
          <a:p>
            <a:pPr marL="0" indent="0" algn="just">
              <a:buNone/>
            </a:pPr>
            <a:endParaRPr lang="hu-HU" dirty="0" smtClean="0"/>
          </a:p>
          <a:p>
            <a:pPr algn="just"/>
            <a:r>
              <a:rPr lang="hu-HU" dirty="0" smtClean="0"/>
              <a:t>Nem </a:t>
            </a:r>
            <a:r>
              <a:rPr lang="hu-HU" dirty="0"/>
              <a:t>kizárólag azokat a tagállami intézkedéseket fogja át, amelyek az importtermékeket nyíltan vagy rejtett módon hátrányos helyzetbe hozzák, hanem azokat is, amelyek megkülönböztetés nélkül hatnak.</a:t>
            </a:r>
          </a:p>
        </p:txBody>
      </p:sp>
    </p:spTree>
    <p:extLst>
      <p:ext uri="{BB962C8B-B14F-4D97-AF65-F5344CB8AC3E}">
        <p14:creationId xmlns:p14="http://schemas.microsoft.com/office/powerpoint/2010/main" val="175359297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ím 1"/>
          <p:cNvSpPr>
            <a:spLocks noGrp="1"/>
          </p:cNvSpPr>
          <p:nvPr>
            <p:ph type="title"/>
          </p:nvPr>
        </p:nvSpPr>
        <p:spPr/>
        <p:txBody>
          <a:bodyPr/>
          <a:lstStyle/>
          <a:p>
            <a:r>
              <a:rPr lang="hu-HU" sz="4000" b="1" dirty="0" smtClean="0"/>
              <a:t>4.2. A 120/78. sz. </a:t>
            </a:r>
            <a:r>
              <a:rPr lang="hu-HU" sz="4000" b="1" dirty="0" err="1"/>
              <a:t>Cassis</a:t>
            </a:r>
            <a:r>
              <a:rPr lang="hu-HU" sz="4000" b="1" dirty="0"/>
              <a:t> de </a:t>
            </a:r>
            <a:r>
              <a:rPr lang="hu-HU" sz="4000" b="1" dirty="0" err="1"/>
              <a:t>Dijon</a:t>
            </a:r>
            <a:r>
              <a:rPr lang="hu-HU" sz="4000" b="1" dirty="0"/>
              <a:t> </a:t>
            </a:r>
            <a:r>
              <a:rPr lang="hu-HU" b="1" dirty="0"/>
              <a:t>ügy</a:t>
            </a:r>
          </a:p>
        </p:txBody>
      </p:sp>
      <p:sp>
        <p:nvSpPr>
          <p:cNvPr id="3" name="Tartalom helye 2"/>
          <p:cNvSpPr>
            <a:spLocks noGrp="1"/>
          </p:cNvSpPr>
          <p:nvPr>
            <p:ph idx="1"/>
          </p:nvPr>
        </p:nvSpPr>
        <p:spPr>
          <a:xfrm>
            <a:off x="679269" y="1515292"/>
            <a:ext cx="10933611" cy="5342708"/>
          </a:xfrm>
        </p:spPr>
        <p:txBody>
          <a:bodyPr>
            <a:normAutofit/>
          </a:bodyPr>
          <a:lstStyle/>
          <a:p>
            <a:pPr algn="just"/>
            <a:r>
              <a:rPr lang="hu-HU" dirty="0"/>
              <a:t>M</a:t>
            </a:r>
            <a:r>
              <a:rPr lang="hu-HU" dirty="0" smtClean="0"/>
              <a:t>ennyiségi </a:t>
            </a:r>
            <a:r>
              <a:rPr lang="hu-HU" dirty="0"/>
              <a:t>korlátozással azonos hatású intézkedésnek minősül az emberi fogyasztásra szánt szeszes italokra vonatkozó minimális alkoholtartalom megállapítása, amelyet egy tagállam jogszabályai írnak elő, ha másik tagállamban jogszerűen előállított és forgalmazott szeszes italok behozataláról van szó</a:t>
            </a:r>
            <a:r>
              <a:rPr lang="hu-HU" dirty="0" smtClean="0"/>
              <a:t>.</a:t>
            </a:r>
          </a:p>
          <a:p>
            <a:pPr algn="just"/>
            <a:endParaRPr lang="hu-HU" dirty="0" smtClean="0"/>
          </a:p>
          <a:p>
            <a:pPr algn="just"/>
            <a:r>
              <a:rPr lang="hu-HU" dirty="0" smtClean="0"/>
              <a:t>Kiterjesztette </a:t>
            </a:r>
            <a:r>
              <a:rPr lang="hu-HU" dirty="0"/>
              <a:t>a tilalom hatályát nemcsak a diszkriminatív, de a megkülönböztetés nélkül bevezetett és alkalmazott tagállami intézkedésekre is</a:t>
            </a:r>
            <a:r>
              <a:rPr lang="hu-HU" dirty="0" smtClean="0"/>
              <a:t>.</a:t>
            </a:r>
          </a:p>
          <a:p>
            <a:pPr algn="just"/>
            <a:endParaRPr lang="hu-HU" dirty="0" smtClean="0"/>
          </a:p>
          <a:p>
            <a:pPr algn="just"/>
            <a:r>
              <a:rPr lang="hu-HU" dirty="0" smtClean="0"/>
              <a:t>A </a:t>
            </a:r>
            <a:r>
              <a:rPr lang="hu-HU" dirty="0"/>
              <a:t>tagállami szabályozások eltérése önmagában is magában hordozhatja a tagállamok közötti kereskedelem potenciális akadályát</a:t>
            </a:r>
          </a:p>
        </p:txBody>
      </p:sp>
    </p:spTree>
    <p:extLst>
      <p:ext uri="{BB962C8B-B14F-4D97-AF65-F5344CB8AC3E}">
        <p14:creationId xmlns:p14="http://schemas.microsoft.com/office/powerpoint/2010/main" val="352175666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ím 1"/>
          <p:cNvSpPr>
            <a:spLocks noGrp="1"/>
          </p:cNvSpPr>
          <p:nvPr>
            <p:ph type="title"/>
          </p:nvPr>
        </p:nvSpPr>
        <p:spPr>
          <a:xfrm>
            <a:off x="838200" y="-1045664"/>
            <a:ext cx="10515600" cy="1325563"/>
          </a:xfrm>
        </p:spPr>
        <p:txBody>
          <a:bodyPr/>
          <a:lstStyle/>
          <a:p>
            <a:endParaRPr lang="hu-HU" dirty="0"/>
          </a:p>
        </p:txBody>
      </p:sp>
      <p:sp>
        <p:nvSpPr>
          <p:cNvPr id="3" name="Tartalom helye 2"/>
          <p:cNvSpPr>
            <a:spLocks noGrp="1"/>
          </p:cNvSpPr>
          <p:nvPr>
            <p:ph idx="1"/>
          </p:nvPr>
        </p:nvSpPr>
        <p:spPr>
          <a:xfrm>
            <a:off x="838199" y="388710"/>
            <a:ext cx="10670177" cy="6194969"/>
          </a:xfrm>
        </p:spPr>
        <p:txBody>
          <a:bodyPr>
            <a:normAutofit/>
          </a:bodyPr>
          <a:lstStyle/>
          <a:p>
            <a:pPr algn="just"/>
            <a:r>
              <a:rPr lang="hu-HU" dirty="0" smtClean="0"/>
              <a:t>Megalkotta </a:t>
            </a:r>
            <a:r>
              <a:rPr lang="hu-HU" dirty="0"/>
              <a:t>az ún. </a:t>
            </a:r>
            <a:r>
              <a:rPr lang="hu-HU" b="1" dirty="0"/>
              <a:t>„feltétlenül érvényesítendő követelmények</a:t>
            </a:r>
            <a:r>
              <a:rPr lang="hu-HU" dirty="0"/>
              <a:t>” </a:t>
            </a:r>
            <a:r>
              <a:rPr lang="hu-HU" dirty="0" smtClean="0"/>
              <a:t>fogalmát, mint az egyik kivételi csoportot. Esetei: adóellenőrzés hatékonysága, </a:t>
            </a:r>
            <a:r>
              <a:rPr lang="hu-HU" dirty="0"/>
              <a:t>a közegészség </a:t>
            </a:r>
            <a:r>
              <a:rPr lang="hu-HU" dirty="0" smtClean="0"/>
              <a:t>védelme, </a:t>
            </a:r>
            <a:r>
              <a:rPr lang="hu-HU" dirty="0"/>
              <a:t>a kereskedelmi ügyletek </a:t>
            </a:r>
            <a:r>
              <a:rPr lang="hu-HU" dirty="0" smtClean="0"/>
              <a:t>tisztességessége </a:t>
            </a:r>
            <a:r>
              <a:rPr lang="hu-HU" dirty="0"/>
              <a:t>és a </a:t>
            </a:r>
            <a:r>
              <a:rPr lang="hu-HU" dirty="0" smtClean="0"/>
              <a:t>fogyasztóvédelem.</a:t>
            </a:r>
          </a:p>
          <a:p>
            <a:pPr marL="0" indent="0" algn="just">
              <a:buNone/>
            </a:pPr>
            <a:endParaRPr lang="hu-HU" dirty="0" smtClean="0"/>
          </a:p>
          <a:p>
            <a:pPr algn="just"/>
            <a:r>
              <a:rPr lang="hu-HU" dirty="0" smtClean="0"/>
              <a:t>Megalkotta a </a:t>
            </a:r>
            <a:r>
              <a:rPr lang="hu-HU" b="1" dirty="0" smtClean="0"/>
              <a:t>kölcsönös </a:t>
            </a:r>
            <a:r>
              <a:rPr lang="hu-HU" b="1" dirty="0"/>
              <a:t>elismerés </a:t>
            </a:r>
            <a:r>
              <a:rPr lang="hu-HU" b="1" dirty="0" smtClean="0"/>
              <a:t>és egyenértékűség </a:t>
            </a:r>
            <a:r>
              <a:rPr lang="hu-HU" dirty="0" smtClean="0"/>
              <a:t>elvét is. A </a:t>
            </a:r>
            <a:r>
              <a:rPr lang="hu-HU" dirty="0"/>
              <a:t>tagállamok – az uniós jogi szabályozást nélkülöző, nem harmonizált területeken – kötelesek elismerni és tiszteletben tartani egymás nemzeti jogszabályait, és nem akadályozhatják vagy korlátozhatják az áruk szabad forgalmát az eltérő tagállami normákra hivatkozással</a:t>
            </a:r>
            <a:r>
              <a:rPr lang="hu-HU" dirty="0" smtClean="0"/>
              <a:t>.</a:t>
            </a:r>
          </a:p>
          <a:p>
            <a:pPr algn="just"/>
            <a:endParaRPr lang="hu-HU" dirty="0"/>
          </a:p>
          <a:p>
            <a:pPr algn="just"/>
            <a:r>
              <a:rPr lang="hu-HU" dirty="0" smtClean="0"/>
              <a:t>Amennyiben </a:t>
            </a:r>
            <a:r>
              <a:rPr lang="hu-HU" dirty="0"/>
              <a:t>egy terméket valamely tagállamban jogszerűen állítottak elő és hoztak forgalomba, akkor azt az Unió egész területén szabadon forgalmazhatónak kell tekinteni</a:t>
            </a:r>
          </a:p>
        </p:txBody>
      </p:sp>
    </p:spTree>
    <p:extLst>
      <p:ext uri="{BB962C8B-B14F-4D97-AF65-F5344CB8AC3E}">
        <p14:creationId xmlns:p14="http://schemas.microsoft.com/office/powerpoint/2010/main" val="3161529103"/>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ím 1"/>
          <p:cNvSpPr>
            <a:spLocks noGrp="1"/>
          </p:cNvSpPr>
          <p:nvPr>
            <p:ph type="title"/>
          </p:nvPr>
        </p:nvSpPr>
        <p:spPr/>
        <p:txBody>
          <a:bodyPr>
            <a:normAutofit/>
          </a:bodyPr>
          <a:lstStyle/>
          <a:p>
            <a:r>
              <a:rPr lang="hu-HU" sz="4000" b="1" dirty="0" smtClean="0"/>
              <a:t>4.3. A C-267/91</a:t>
            </a:r>
            <a:r>
              <a:rPr lang="hu-HU" sz="4000" b="1" dirty="0"/>
              <a:t>. sz. </a:t>
            </a:r>
            <a:r>
              <a:rPr lang="hu-HU" sz="4000" b="1" dirty="0" err="1" smtClean="0"/>
              <a:t>Keck</a:t>
            </a:r>
            <a:r>
              <a:rPr lang="hu-HU" sz="4000" b="1" dirty="0" smtClean="0"/>
              <a:t> ügy, </a:t>
            </a:r>
            <a:r>
              <a:rPr lang="hu-HU" sz="4000" b="1" dirty="0" err="1" smtClean="0"/>
              <a:t>Keck</a:t>
            </a:r>
            <a:r>
              <a:rPr lang="hu-HU" sz="4000" b="1" dirty="0" smtClean="0"/>
              <a:t>-formula</a:t>
            </a:r>
            <a:endParaRPr lang="hu-HU" sz="4000" b="1" dirty="0"/>
          </a:p>
        </p:txBody>
      </p:sp>
      <p:sp>
        <p:nvSpPr>
          <p:cNvPr id="3" name="Tartalom helye 2"/>
          <p:cNvSpPr>
            <a:spLocks noGrp="1"/>
          </p:cNvSpPr>
          <p:nvPr>
            <p:ph idx="1"/>
          </p:nvPr>
        </p:nvSpPr>
        <p:spPr/>
        <p:txBody>
          <a:bodyPr>
            <a:normAutofit lnSpcReduction="10000"/>
          </a:bodyPr>
          <a:lstStyle/>
          <a:p>
            <a:pPr marL="0" indent="0" algn="just">
              <a:buNone/>
            </a:pPr>
            <a:r>
              <a:rPr lang="hu-HU" altLang="hu-HU" dirty="0"/>
              <a:t>Az árukra vonatkozó tagállami jogszabályok 2 csoportra </a:t>
            </a:r>
            <a:r>
              <a:rPr lang="hu-HU" altLang="hu-HU" dirty="0" smtClean="0"/>
              <a:t>oszthatók</a:t>
            </a:r>
          </a:p>
          <a:p>
            <a:pPr marL="0" indent="0" algn="just">
              <a:buNone/>
            </a:pPr>
            <a:endParaRPr lang="hu-HU" altLang="hu-HU" dirty="0" smtClean="0"/>
          </a:p>
          <a:p>
            <a:pPr algn="just"/>
            <a:r>
              <a:rPr lang="hu-HU" altLang="hu-HU" b="1" dirty="0"/>
              <a:t>Amelyek magára az árura vonatkoznak </a:t>
            </a:r>
            <a:r>
              <a:rPr lang="hu-HU" altLang="hu-HU" dirty="0"/>
              <a:t>(összetétel, csomagolás, címkézés, súly, elnevezés, forma, kiszerelés stb</a:t>
            </a:r>
            <a:r>
              <a:rPr lang="hu-HU" altLang="hu-HU" dirty="0" smtClean="0"/>
              <a:t>.) </a:t>
            </a:r>
            <a:r>
              <a:rPr lang="hu-HU" altLang="hu-HU" dirty="0">
                <a:sym typeface="Wingdings 3" panose="05040102010807070707" pitchFamily="18" charset="2"/>
              </a:rPr>
              <a:t>Ezekre továbbra is a </a:t>
            </a:r>
            <a:r>
              <a:rPr lang="hu-HU" altLang="hu-HU" dirty="0" err="1">
                <a:sym typeface="Wingdings 3" panose="05040102010807070707" pitchFamily="18" charset="2"/>
              </a:rPr>
              <a:t>Dassonville</a:t>
            </a:r>
            <a:r>
              <a:rPr lang="hu-HU" altLang="hu-HU" dirty="0">
                <a:sym typeface="Wingdings 3" panose="05040102010807070707" pitchFamily="18" charset="2"/>
              </a:rPr>
              <a:t>-formula és a kölcsönös elismerés és az egyenértékűség elve (</a:t>
            </a:r>
            <a:r>
              <a:rPr lang="hu-HU" altLang="hu-HU" dirty="0" err="1">
                <a:sym typeface="Wingdings 3" panose="05040102010807070707" pitchFamily="18" charset="2"/>
              </a:rPr>
              <a:t>Cassis</a:t>
            </a:r>
            <a:r>
              <a:rPr lang="hu-HU" altLang="hu-HU" dirty="0">
                <a:sym typeface="Wingdings 3" panose="05040102010807070707" pitchFamily="18" charset="2"/>
              </a:rPr>
              <a:t> de </a:t>
            </a:r>
            <a:r>
              <a:rPr lang="hu-HU" altLang="hu-HU" dirty="0" err="1">
                <a:sym typeface="Wingdings 3" panose="05040102010807070707" pitchFamily="18" charset="2"/>
              </a:rPr>
              <a:t>Dijon</a:t>
            </a:r>
            <a:r>
              <a:rPr lang="hu-HU" altLang="hu-HU" dirty="0">
                <a:sym typeface="Wingdings 3" panose="05040102010807070707" pitchFamily="18" charset="2"/>
              </a:rPr>
              <a:t>) alkalmazandó.</a:t>
            </a:r>
            <a:endParaRPr lang="hu-HU" altLang="hu-HU" dirty="0"/>
          </a:p>
          <a:p>
            <a:pPr algn="just"/>
            <a:endParaRPr lang="hu-HU" altLang="hu-HU" b="1" dirty="0" smtClean="0"/>
          </a:p>
          <a:p>
            <a:pPr algn="just"/>
            <a:r>
              <a:rPr lang="hu-HU" altLang="hu-HU" b="1" dirty="0" smtClean="0"/>
              <a:t>Amelyek </a:t>
            </a:r>
            <a:r>
              <a:rPr lang="hu-HU" altLang="hu-HU" b="1" dirty="0"/>
              <a:t>az áru valamely értékesítési módjára vonatkoznak</a:t>
            </a:r>
            <a:r>
              <a:rPr lang="hu-HU" altLang="hu-HU" b="1" dirty="0" smtClean="0"/>
              <a:t>. </a:t>
            </a:r>
            <a:r>
              <a:rPr lang="hu-HU" altLang="hu-HU" dirty="0">
                <a:sym typeface="Wingdings 3" panose="05040102010807070707" pitchFamily="18" charset="2"/>
              </a:rPr>
              <a:t>Ezek nem esnek a Szerződés 34. és 35. cikkének hatálya alá, mert nem alkalmasak a tagállamok közötti kereskedelem akadályozására.</a:t>
            </a:r>
            <a:endParaRPr lang="hu-HU" altLang="hu-HU" u="sng" dirty="0">
              <a:sym typeface="Wingdings 3" panose="05040102010807070707" pitchFamily="18" charset="2"/>
            </a:endParaRPr>
          </a:p>
          <a:p>
            <a:endParaRPr lang="hu-HU" altLang="hu-HU" b="1" dirty="0"/>
          </a:p>
          <a:p>
            <a:endParaRPr lang="hu-HU" altLang="hu-HU" dirty="0"/>
          </a:p>
          <a:p>
            <a:endParaRPr lang="hu-HU" dirty="0"/>
          </a:p>
        </p:txBody>
      </p:sp>
    </p:spTree>
    <p:extLst>
      <p:ext uri="{BB962C8B-B14F-4D97-AF65-F5344CB8AC3E}">
        <p14:creationId xmlns:p14="http://schemas.microsoft.com/office/powerpoint/2010/main" val="1793712375"/>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ím 1"/>
          <p:cNvSpPr>
            <a:spLocks noGrp="1"/>
          </p:cNvSpPr>
          <p:nvPr>
            <p:ph type="title"/>
          </p:nvPr>
        </p:nvSpPr>
        <p:spPr>
          <a:xfrm>
            <a:off x="838200" y="-1006475"/>
            <a:ext cx="10515600" cy="1325563"/>
          </a:xfrm>
        </p:spPr>
        <p:txBody>
          <a:bodyPr/>
          <a:lstStyle/>
          <a:p>
            <a:endParaRPr lang="hu-HU" dirty="0"/>
          </a:p>
        </p:txBody>
      </p:sp>
      <p:sp>
        <p:nvSpPr>
          <p:cNvPr id="3" name="Tartalom helye 2"/>
          <p:cNvSpPr>
            <a:spLocks noGrp="1"/>
          </p:cNvSpPr>
          <p:nvPr>
            <p:ph idx="1"/>
          </p:nvPr>
        </p:nvSpPr>
        <p:spPr>
          <a:xfrm>
            <a:off x="838200" y="319088"/>
            <a:ext cx="10748554" cy="6382158"/>
          </a:xfrm>
        </p:spPr>
        <p:txBody>
          <a:bodyPr>
            <a:normAutofit/>
          </a:bodyPr>
          <a:lstStyle/>
          <a:p>
            <a:pPr algn="just"/>
            <a:r>
              <a:rPr lang="hu-HU" dirty="0" smtClean="0"/>
              <a:t>Az áruk értékesítésére vonatkozó szabályok nem tartoznak a </a:t>
            </a:r>
            <a:r>
              <a:rPr lang="hu-HU" dirty="0" err="1" smtClean="0"/>
              <a:t>Dassonville</a:t>
            </a:r>
            <a:r>
              <a:rPr lang="hu-HU" dirty="0" smtClean="0"/>
              <a:t> formula alkalmazása alá a továbbiakban, amennyiben:</a:t>
            </a:r>
          </a:p>
          <a:p>
            <a:pPr algn="just"/>
            <a:endParaRPr lang="hu-HU" dirty="0" smtClean="0"/>
          </a:p>
          <a:p>
            <a:pPr lvl="1" algn="just">
              <a:buFont typeface="Calibri" panose="020F0502020204030204" pitchFamily="34" charset="0"/>
              <a:buChar char="–"/>
            </a:pPr>
            <a:r>
              <a:rPr lang="hu-HU" sz="2800" dirty="0"/>
              <a:t>e jogszabályok minden olyan érintett gazdasági szereplőre vonatkoznak, akik az adott állam területén tevékenykednek</a:t>
            </a:r>
            <a:r>
              <a:rPr lang="hu-HU" sz="2800" dirty="0" smtClean="0"/>
              <a:t>,</a:t>
            </a:r>
          </a:p>
          <a:p>
            <a:pPr lvl="1" algn="just">
              <a:buFont typeface="Calibri" panose="020F0502020204030204" pitchFamily="34" charset="0"/>
              <a:buChar char="–"/>
            </a:pPr>
            <a:endParaRPr lang="hu-HU" sz="2800" dirty="0" smtClean="0"/>
          </a:p>
          <a:p>
            <a:pPr lvl="1" algn="just">
              <a:buFont typeface="Calibri" panose="020F0502020204030204" pitchFamily="34" charset="0"/>
              <a:buChar char="–"/>
            </a:pPr>
            <a:r>
              <a:rPr lang="hu-HU" sz="2800" dirty="0" smtClean="0"/>
              <a:t>és </a:t>
            </a:r>
            <a:r>
              <a:rPr lang="hu-HU" sz="2800" dirty="0"/>
              <a:t>amennyiben mind jogilag, mind ténylegesen ugyanúgy érintik a nemzeti termékek és a más tagállamokból származó termékek forgalmazását</a:t>
            </a:r>
            <a:r>
              <a:rPr lang="hu-HU" sz="2800" dirty="0" smtClean="0"/>
              <a:t>.</a:t>
            </a:r>
          </a:p>
          <a:p>
            <a:pPr marL="457200" lvl="1" indent="0" algn="just">
              <a:buNone/>
            </a:pPr>
            <a:endParaRPr lang="hu-HU" sz="2800" dirty="0" smtClean="0"/>
          </a:p>
          <a:p>
            <a:pPr algn="just"/>
            <a:r>
              <a:rPr lang="hu-HU" dirty="0" smtClean="0"/>
              <a:t>Az </a:t>
            </a:r>
            <a:r>
              <a:rPr lang="hu-HU" dirty="0"/>
              <a:t>ilyen típusú jogszabályok alkalmazása a más tagállamból származó, az ezen állam által meghatározott szabályoknak megfelelő termékek értékesítésére nem akadályozza meg, vagy nehezíti jobban ezek piacra jutását, mint a nemzeti termékek </a:t>
            </a:r>
            <a:r>
              <a:rPr lang="hu-HU" dirty="0" smtClean="0"/>
              <a:t>esetében.</a:t>
            </a:r>
            <a:endParaRPr lang="hu-HU" sz="3200" dirty="0"/>
          </a:p>
        </p:txBody>
      </p:sp>
    </p:spTree>
    <p:extLst>
      <p:ext uri="{BB962C8B-B14F-4D97-AF65-F5344CB8AC3E}">
        <p14:creationId xmlns:p14="http://schemas.microsoft.com/office/powerpoint/2010/main" val="2574621590"/>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ím 1"/>
          <p:cNvSpPr>
            <a:spLocks noGrp="1"/>
          </p:cNvSpPr>
          <p:nvPr>
            <p:ph type="title"/>
          </p:nvPr>
        </p:nvSpPr>
        <p:spPr/>
        <p:txBody>
          <a:bodyPr>
            <a:normAutofit/>
          </a:bodyPr>
          <a:lstStyle/>
          <a:p>
            <a:r>
              <a:rPr lang="hu-HU" sz="4000" b="1" dirty="0" smtClean="0"/>
              <a:t>4.4. </a:t>
            </a:r>
            <a:r>
              <a:rPr lang="hu-HU" sz="4000" b="1" dirty="0"/>
              <a:t>Egyéb példák a Bíróság esetjoga alapján</a:t>
            </a:r>
          </a:p>
        </p:txBody>
      </p:sp>
      <p:sp>
        <p:nvSpPr>
          <p:cNvPr id="3" name="Tartalom helye 2"/>
          <p:cNvSpPr>
            <a:spLocks noGrp="1"/>
          </p:cNvSpPr>
          <p:nvPr>
            <p:ph idx="1"/>
          </p:nvPr>
        </p:nvSpPr>
        <p:spPr/>
        <p:txBody>
          <a:bodyPr>
            <a:normAutofit lnSpcReduction="10000"/>
          </a:bodyPr>
          <a:lstStyle/>
          <a:p>
            <a:pPr marL="0" indent="0">
              <a:buNone/>
            </a:pPr>
            <a:r>
              <a:rPr lang="hu-HU" dirty="0" err="1" smtClean="0"/>
              <a:t>Átalános</a:t>
            </a:r>
            <a:r>
              <a:rPr lang="hu-HU" dirty="0" smtClean="0"/>
              <a:t> példák:</a:t>
            </a:r>
          </a:p>
          <a:p>
            <a:r>
              <a:rPr lang="hu-HU" altLang="hu-HU" dirty="0">
                <a:cs typeface="Times New Roman" panose="02020603050405020304" pitchFamily="18" charset="0"/>
              </a:rPr>
              <a:t>Importengedély (engedélyeztetési eljárás)</a:t>
            </a:r>
          </a:p>
          <a:p>
            <a:r>
              <a:rPr lang="hu-HU" altLang="hu-HU" dirty="0">
                <a:cs typeface="Times New Roman" panose="02020603050405020304" pitchFamily="18" charset="0"/>
              </a:rPr>
              <a:t>(Eredet)igazolási kötelezettség</a:t>
            </a:r>
          </a:p>
          <a:p>
            <a:r>
              <a:rPr lang="hu-HU" altLang="hu-HU" dirty="0">
                <a:cs typeface="Times New Roman" panose="02020603050405020304" pitchFamily="18" charset="0"/>
              </a:rPr>
              <a:t>Vizsgálatok, ellenőrzések</a:t>
            </a:r>
          </a:p>
          <a:p>
            <a:r>
              <a:rPr lang="hu-HU" altLang="hu-HU" dirty="0">
                <a:cs typeface="Times New Roman" panose="02020603050405020304" pitchFamily="18" charset="0"/>
              </a:rPr>
              <a:t>Hitel- és fizetési feltételek</a:t>
            </a:r>
          </a:p>
          <a:p>
            <a:r>
              <a:rPr lang="hu-HU" altLang="hu-HU" dirty="0">
                <a:cs typeface="Times New Roman" panose="02020603050405020304" pitchFamily="18" charset="0"/>
              </a:rPr>
              <a:t>Kötelező képviseleti, tárolási előírások</a:t>
            </a:r>
          </a:p>
          <a:p>
            <a:r>
              <a:rPr lang="hu-HU" altLang="hu-HU" dirty="0">
                <a:cs typeface="Times New Roman" panose="02020603050405020304" pitchFamily="18" charset="0"/>
              </a:rPr>
              <a:t>Hazai termékek vásárlására felhívás</a:t>
            </a:r>
          </a:p>
          <a:p>
            <a:r>
              <a:rPr lang="hu-HU" altLang="hu-HU" dirty="0">
                <a:cs typeface="Times New Roman" panose="02020603050405020304" pitchFamily="18" charset="0"/>
              </a:rPr>
              <a:t>Hivatalos nyelv használatának kötelezettsége</a:t>
            </a:r>
          </a:p>
          <a:p>
            <a:r>
              <a:rPr lang="hu-HU" altLang="hu-HU" dirty="0">
                <a:cs typeface="Times New Roman" panose="02020603050405020304" pitchFamily="18" charset="0"/>
              </a:rPr>
              <a:t>A termékekre vonatkozó technikai előírások (pl. csomagolás)</a:t>
            </a:r>
          </a:p>
          <a:p>
            <a:pPr marL="0" indent="0">
              <a:buNone/>
            </a:pPr>
            <a:endParaRPr lang="hu-HU" dirty="0"/>
          </a:p>
        </p:txBody>
      </p:sp>
    </p:spTree>
    <p:extLst>
      <p:ext uri="{BB962C8B-B14F-4D97-AF65-F5344CB8AC3E}">
        <p14:creationId xmlns:p14="http://schemas.microsoft.com/office/powerpoint/2010/main" val="409059164"/>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ím 1"/>
          <p:cNvSpPr>
            <a:spLocks noGrp="1"/>
          </p:cNvSpPr>
          <p:nvPr>
            <p:ph type="title"/>
          </p:nvPr>
        </p:nvSpPr>
        <p:spPr>
          <a:xfrm>
            <a:off x="838200" y="-1032601"/>
            <a:ext cx="10515600" cy="1325563"/>
          </a:xfrm>
        </p:spPr>
        <p:txBody>
          <a:bodyPr/>
          <a:lstStyle/>
          <a:p>
            <a:endParaRPr lang="hu-HU" dirty="0"/>
          </a:p>
        </p:txBody>
      </p:sp>
      <p:sp>
        <p:nvSpPr>
          <p:cNvPr id="3" name="Tartalom helye 2"/>
          <p:cNvSpPr>
            <a:spLocks noGrp="1"/>
          </p:cNvSpPr>
          <p:nvPr>
            <p:ph idx="1"/>
          </p:nvPr>
        </p:nvSpPr>
        <p:spPr>
          <a:xfrm>
            <a:off x="838200" y="584654"/>
            <a:ext cx="10515600" cy="4351338"/>
          </a:xfrm>
        </p:spPr>
        <p:txBody>
          <a:bodyPr/>
          <a:lstStyle/>
          <a:p>
            <a:r>
              <a:rPr lang="hu-HU" b="1" dirty="0"/>
              <a:t>C-470/93. sz.</a:t>
            </a:r>
            <a:r>
              <a:rPr lang="hu-HU" dirty="0"/>
              <a:t> Mars </a:t>
            </a:r>
            <a:r>
              <a:rPr lang="hu-HU" dirty="0" smtClean="0"/>
              <a:t>ügy</a:t>
            </a:r>
          </a:p>
          <a:p>
            <a:endParaRPr lang="hu-HU" dirty="0" smtClean="0"/>
          </a:p>
          <a:p>
            <a:r>
              <a:rPr lang="hu-HU" b="1" dirty="0"/>
              <a:t>249/81. sz.</a:t>
            </a:r>
            <a:r>
              <a:rPr lang="hu-HU" dirty="0"/>
              <a:t> </a:t>
            </a:r>
            <a:r>
              <a:rPr lang="hu-HU" dirty="0" err="1"/>
              <a:t>Buy</a:t>
            </a:r>
            <a:r>
              <a:rPr lang="hu-HU" dirty="0"/>
              <a:t> </a:t>
            </a:r>
            <a:r>
              <a:rPr lang="hu-HU" dirty="0" err="1"/>
              <a:t>Irish</a:t>
            </a:r>
            <a:r>
              <a:rPr lang="hu-HU" dirty="0"/>
              <a:t> </a:t>
            </a:r>
            <a:r>
              <a:rPr lang="hu-HU" dirty="0" smtClean="0"/>
              <a:t>ügy: </a:t>
            </a:r>
            <a:r>
              <a:rPr lang="hu-HU" dirty="0">
                <a:sym typeface="Wingdings 3"/>
              </a:rPr>
              <a:t>a nem kötelező erejű tagállami </a:t>
            </a:r>
            <a:r>
              <a:rPr lang="hu-HU" dirty="0" smtClean="0">
                <a:sym typeface="Wingdings 3"/>
              </a:rPr>
              <a:t>intézkedés (kampány</a:t>
            </a:r>
            <a:r>
              <a:rPr lang="hu-HU" dirty="0">
                <a:sym typeface="Wingdings 3"/>
              </a:rPr>
              <a:t>) </a:t>
            </a:r>
            <a:r>
              <a:rPr lang="hu-HU" dirty="0" smtClean="0">
                <a:sym typeface="Wingdings 3"/>
              </a:rPr>
              <a:t>is</a:t>
            </a:r>
          </a:p>
          <a:p>
            <a:endParaRPr lang="hu-HU" b="1" dirty="0" smtClean="0"/>
          </a:p>
          <a:p>
            <a:r>
              <a:rPr lang="hu-HU" b="1" dirty="0" smtClean="0"/>
              <a:t>C-265/95</a:t>
            </a:r>
            <a:r>
              <a:rPr lang="hu-HU" b="1" dirty="0"/>
              <a:t>. sz.</a:t>
            </a:r>
            <a:r>
              <a:rPr lang="hu-HU" dirty="0"/>
              <a:t> Bizottság kontra Franciaország </a:t>
            </a:r>
            <a:r>
              <a:rPr lang="hu-HU" dirty="0" smtClean="0"/>
              <a:t>ügy, spanyol földieper ügy: </a:t>
            </a:r>
            <a:r>
              <a:rPr lang="hu-HU" dirty="0">
                <a:sym typeface="Wingdings 3"/>
              </a:rPr>
              <a:t>a tagállam </a:t>
            </a:r>
            <a:r>
              <a:rPr lang="hu-HU" i="1" dirty="0">
                <a:sym typeface="Wingdings 3"/>
              </a:rPr>
              <a:t>mulasztása</a:t>
            </a:r>
            <a:r>
              <a:rPr lang="hu-HU" dirty="0">
                <a:sym typeface="Wingdings 3"/>
              </a:rPr>
              <a:t> </a:t>
            </a:r>
            <a:r>
              <a:rPr lang="hu-HU" dirty="0" smtClean="0">
                <a:sym typeface="Wingdings 3"/>
              </a:rPr>
              <a:t>is</a:t>
            </a:r>
          </a:p>
          <a:p>
            <a:endParaRPr lang="hu-HU" dirty="0" smtClean="0"/>
          </a:p>
          <a:p>
            <a:r>
              <a:rPr lang="hu-HU" b="1" dirty="0" smtClean="0"/>
              <a:t>C-320/03. sz. </a:t>
            </a:r>
            <a:r>
              <a:rPr lang="hu-HU" dirty="0" smtClean="0"/>
              <a:t>„Tiroli </a:t>
            </a:r>
            <a:r>
              <a:rPr lang="hu-HU" dirty="0"/>
              <a:t>autópálya” ügy (Bizottság kontra Ausztria, 2005.)</a:t>
            </a:r>
          </a:p>
          <a:p>
            <a:endParaRPr lang="hu-HU" dirty="0"/>
          </a:p>
        </p:txBody>
      </p:sp>
    </p:spTree>
    <p:extLst>
      <p:ext uri="{BB962C8B-B14F-4D97-AF65-F5344CB8AC3E}">
        <p14:creationId xmlns:p14="http://schemas.microsoft.com/office/powerpoint/2010/main" val="764449717"/>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ím 1"/>
          <p:cNvSpPr>
            <a:spLocks noGrp="1"/>
          </p:cNvSpPr>
          <p:nvPr>
            <p:ph type="title"/>
          </p:nvPr>
        </p:nvSpPr>
        <p:spPr/>
        <p:txBody>
          <a:bodyPr>
            <a:normAutofit fontScale="90000"/>
          </a:bodyPr>
          <a:lstStyle/>
          <a:p>
            <a:r>
              <a:rPr lang="hu-HU" b="1" dirty="0" smtClean="0"/>
              <a:t>5. </a:t>
            </a:r>
            <a:r>
              <a:rPr lang="hu-HU" b="1" dirty="0"/>
              <a:t>A kivitelre vonatkozó mennyiségi korlátozások és az azzal azonos hatású intézkedések tilalma</a:t>
            </a:r>
          </a:p>
        </p:txBody>
      </p:sp>
      <p:sp>
        <p:nvSpPr>
          <p:cNvPr id="3" name="Tartalom helye 2"/>
          <p:cNvSpPr>
            <a:spLocks noGrp="1"/>
          </p:cNvSpPr>
          <p:nvPr>
            <p:ph idx="1"/>
          </p:nvPr>
        </p:nvSpPr>
        <p:spPr>
          <a:xfrm>
            <a:off x="838199" y="1825624"/>
            <a:ext cx="10826931" cy="4849495"/>
          </a:xfrm>
        </p:spPr>
        <p:txBody>
          <a:bodyPr>
            <a:normAutofit/>
          </a:bodyPr>
          <a:lstStyle/>
          <a:p>
            <a:pPr algn="just"/>
            <a:r>
              <a:rPr lang="hu-HU" dirty="0" smtClean="0"/>
              <a:t>Viszonylag ritka eset. </a:t>
            </a:r>
            <a:r>
              <a:rPr lang="hu-HU" dirty="0"/>
              <a:t>A</a:t>
            </a:r>
            <a:r>
              <a:rPr lang="hu-HU" dirty="0" smtClean="0"/>
              <a:t>z </a:t>
            </a:r>
            <a:r>
              <a:rPr lang="hu-HU" dirty="0"/>
              <a:t>importra vonatkozó tilalmat a Bíróság következetesen tágan értelmezte, addig az exportra vonatkozó EUMSZ 35. cikket inkább megszorítóan</a:t>
            </a:r>
            <a:r>
              <a:rPr lang="hu-HU" dirty="0" smtClean="0"/>
              <a:t>.</a:t>
            </a:r>
          </a:p>
          <a:p>
            <a:pPr algn="just"/>
            <a:endParaRPr lang="hu-HU" dirty="0" smtClean="0"/>
          </a:p>
          <a:p>
            <a:pPr algn="just"/>
            <a:r>
              <a:rPr lang="hu-HU" dirty="0" smtClean="0"/>
              <a:t>Példa: ha </a:t>
            </a:r>
            <a:r>
              <a:rPr lang="hu-HU" dirty="0"/>
              <a:t>egy tagállam úgynevezett exportkontingenseket hoz létre bizonyos árukra nézve, amellyel vagy teljesen megtiltja vagy csak bizonyos mértékig engedi meg az adott termék kivitelét. </a:t>
            </a:r>
            <a:endParaRPr lang="hu-HU" dirty="0" smtClean="0"/>
          </a:p>
          <a:p>
            <a:pPr algn="just"/>
            <a:endParaRPr lang="hu-HU" dirty="0" smtClean="0"/>
          </a:p>
          <a:p>
            <a:pPr algn="just"/>
            <a:r>
              <a:rPr lang="hu-HU" b="1" dirty="0"/>
              <a:t>C-388/95. sz.</a:t>
            </a:r>
            <a:r>
              <a:rPr lang="hu-HU" dirty="0"/>
              <a:t> Belgium kontra Spanyolország ügy</a:t>
            </a:r>
          </a:p>
        </p:txBody>
      </p:sp>
    </p:spTree>
    <p:extLst>
      <p:ext uri="{BB962C8B-B14F-4D97-AF65-F5344CB8AC3E}">
        <p14:creationId xmlns:p14="http://schemas.microsoft.com/office/powerpoint/2010/main" val="798945771"/>
      </p:ext>
    </p:extLst>
  </p:cSld>
  <p:clrMapOvr>
    <a:masterClrMapping/>
  </p:clrMapOvr>
</p:sld>
</file>

<file path=ppt/theme/theme1.xml><?xml version="1.0" encoding="utf-8"?>
<a:theme xmlns:a="http://schemas.openxmlformats.org/drawingml/2006/main" name="Office-téma">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48</TotalTime>
  <Words>971</Words>
  <Application>Microsoft Office PowerPoint</Application>
  <PresentationFormat>Szélesvásznú</PresentationFormat>
  <Paragraphs>82</Paragraphs>
  <Slides>13</Slides>
  <Notes>0</Notes>
  <HiddenSlides>0</HiddenSlides>
  <MMClips>0</MMClips>
  <ScaleCrop>false</ScaleCrop>
  <HeadingPairs>
    <vt:vector size="6" baseType="variant">
      <vt:variant>
        <vt:lpstr>Használt betűtípusok</vt:lpstr>
      </vt:variant>
      <vt:variant>
        <vt:i4>6</vt:i4>
      </vt:variant>
      <vt:variant>
        <vt:lpstr>Téma</vt:lpstr>
      </vt:variant>
      <vt:variant>
        <vt:i4>1</vt:i4>
      </vt:variant>
      <vt:variant>
        <vt:lpstr>Diacímek</vt:lpstr>
      </vt:variant>
      <vt:variant>
        <vt:i4>13</vt:i4>
      </vt:variant>
    </vt:vector>
  </HeadingPairs>
  <TitlesOfParts>
    <vt:vector size="20" baseType="lpstr">
      <vt:lpstr>Arial</vt:lpstr>
      <vt:lpstr>Calibri</vt:lpstr>
      <vt:lpstr>Calibri Light</vt:lpstr>
      <vt:lpstr>Times New Roman</vt:lpstr>
      <vt:lpstr>Wingdings</vt:lpstr>
      <vt:lpstr>Wingdings 3</vt:lpstr>
      <vt:lpstr>Office-téma</vt:lpstr>
      <vt:lpstr>A mennyiségi korlátozások és az azzal azonos hatású intézkedések tilalma</vt:lpstr>
      <vt:lpstr>1. Bevezetés</vt:lpstr>
      <vt:lpstr>2. A rendelkezések tárgyi és alanyi hatálya</vt:lpstr>
      <vt:lpstr>3. A behozatalra vonatkozó mennyiségi korlátozások tilalma</vt:lpstr>
      <vt:lpstr>4. A behozatalra vonatkozó mennyiségi korlátozásokkal azonos hatású intézkedések</vt:lpstr>
      <vt:lpstr>4.1. A 8/74. sz. Dassonville ügy, Dassonville-formula</vt:lpstr>
      <vt:lpstr>4.2. A 120/78. sz. Cassis de Dijon ügy</vt:lpstr>
      <vt:lpstr>PowerPoint-bemutató</vt:lpstr>
      <vt:lpstr>4.3. A C-267/91. sz. Keck ügy, Keck-formula</vt:lpstr>
      <vt:lpstr>PowerPoint-bemutató</vt:lpstr>
      <vt:lpstr>4.4. Egyéb példák a Bíróság esetjoga alapján</vt:lpstr>
      <vt:lpstr>PowerPoint-bemutató</vt:lpstr>
      <vt:lpstr>5. A kivitelre vonatkozó mennyiségi korlátozások és az azzal azonos hatású intézkedések tilalma</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PowerPoint-bemutató</dc:title>
  <dc:creator>Windows-felhasználó</dc:creator>
  <cp:lastModifiedBy>Windows-felhasználó</cp:lastModifiedBy>
  <cp:revision>12</cp:revision>
  <dcterms:created xsi:type="dcterms:W3CDTF">2020-09-20T07:10:33Z</dcterms:created>
  <dcterms:modified xsi:type="dcterms:W3CDTF">2020-09-20T08:50:15Z</dcterms:modified>
</cp:coreProperties>
</file>