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07" r:id="rId4"/>
    <p:sldId id="309" r:id="rId5"/>
    <p:sldId id="308" r:id="rId6"/>
    <p:sldId id="313" r:id="rId7"/>
    <p:sldId id="310" r:id="rId8"/>
    <p:sldId id="311" r:id="rId9"/>
    <p:sldId id="315" r:id="rId10"/>
    <p:sldId id="317" r:id="rId11"/>
    <p:sldId id="314" r:id="rId12"/>
    <p:sldId id="316" r:id="rId13"/>
    <p:sldId id="318" r:id="rId14"/>
    <p:sldId id="321" r:id="rId15"/>
    <p:sldId id="320" r:id="rId16"/>
    <p:sldId id="325" r:id="rId17"/>
    <p:sldId id="322" r:id="rId18"/>
    <p:sldId id="326" r:id="rId19"/>
    <p:sldId id="324" r:id="rId20"/>
    <p:sldId id="327" r:id="rId21"/>
    <p:sldId id="328" r:id="rId22"/>
    <p:sldId id="329" r:id="rId23"/>
    <p:sldId id="330" r:id="rId24"/>
    <p:sldId id="331" r:id="rId25"/>
    <p:sldId id="323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4109" y="2825087"/>
            <a:ext cx="9438437" cy="925498"/>
          </a:xfrm>
        </p:spPr>
        <p:txBody>
          <a:bodyPr/>
          <a:lstStyle/>
          <a:p>
            <a:pPr algn="ctr"/>
            <a:r>
              <a:rPr lang="hu-HU" sz="45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A helyiségbérleti és a jogbérleti szerződés szabályai</a:t>
            </a:r>
            <a:endParaRPr lang="hu-HU" sz="45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069860" y="488334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hu-HU" sz="3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2021. </a:t>
            </a:r>
            <a:r>
              <a:rPr lang="hu-HU" sz="3000" dirty="0">
                <a:solidFill>
                  <a:srgbClr val="002060"/>
                </a:solidFill>
                <a:latin typeface="Bookman Old Style" panose="02050604050505020204" pitchFamily="18" charset="0"/>
              </a:rPr>
              <a:t>n</a:t>
            </a:r>
            <a:r>
              <a:rPr lang="hu-HU" sz="3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ovember 17.</a:t>
            </a:r>
            <a:endParaRPr lang="hu-HU" sz="30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475073"/>
            <a:ext cx="11887201" cy="782472"/>
          </a:xfrm>
        </p:spPr>
        <p:txBody>
          <a:bodyPr>
            <a:no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1. A használati szerződések, bérleti jogviszonyok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1660" y="1451864"/>
            <a:ext cx="11849313" cy="50581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használati szerződések olyan szerződéses jogviszonyok, amelyek alapján az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egyik szerződő fél a másik fél tulajdonában (birtokában) álló dolgot ideiglenesen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használhatja. 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Ptk. a használati szerződések cím alatt több szerződés szabályait tartalmazza.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Ezek a következők:</a:t>
            </a:r>
          </a:p>
          <a:p>
            <a:pPr marL="723900" indent="-368300" algn="just">
              <a:spcBef>
                <a:spcPts val="600"/>
              </a:spcBef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érleti szerződés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723900" indent="-368300" algn="just">
              <a:spcBef>
                <a:spcPts val="0"/>
              </a:spcBef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lakásbérleti szerződés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723900" indent="-368300" algn="just">
              <a:spcBef>
                <a:spcPts val="0"/>
              </a:spcBef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haszonbérleti szerződés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723900" indent="-368300" algn="just">
              <a:spcBef>
                <a:spcPts val="0"/>
              </a:spcBef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haszonkölcsön-szerződés </a:t>
            </a:r>
            <a:r>
              <a:rPr lang="hu-HU" sz="2200" dirty="0" smtClean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ingyenes!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használati szerződések jellemzően </a:t>
            </a:r>
            <a:r>
              <a:rPr lang="hu-HU" sz="22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tartós jogviszonyok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, ahol a főszolgáltatás „non-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facere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” és </a:t>
            </a:r>
            <a:r>
              <a:rPr lang="hu-HU" sz="22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irreverzibilis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jellegű. Ez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utóbbi jellemző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idegen dolog használatának ideiglenes átengedése mint főszolgáltatás sajátos természetéből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következik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→ ez irreverzibilis =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eredeti állapot helyreállítása fogalmilag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kizárt! </a:t>
            </a:r>
          </a:p>
        </p:txBody>
      </p:sp>
      <p:sp>
        <p:nvSpPr>
          <p:cNvPr id="4" name="Jobb oldali kapcsos zárójel 3"/>
          <p:cNvSpPr/>
          <p:nvPr/>
        </p:nvSpPr>
        <p:spPr>
          <a:xfrm>
            <a:off x="4462818" y="3395368"/>
            <a:ext cx="313898" cy="8871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4920017" y="3550036"/>
            <a:ext cx="3493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>
                <a:latin typeface="Bookman Old Style" panose="02050604050505020204" pitchFamily="18" charset="0"/>
              </a:rPr>
              <a:t>visszterhes szerződések</a:t>
            </a:r>
          </a:p>
        </p:txBody>
      </p:sp>
    </p:spTree>
    <p:extLst>
      <p:ext uri="{BB962C8B-B14F-4D97-AF65-F5344CB8AC3E}">
        <p14:creationId xmlns:p14="http://schemas.microsoft.com/office/powerpoint/2010/main" val="271992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0488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8490" y="1282889"/>
            <a:ext cx="11573302" cy="5418162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helyiségbérleti szerződés a bérleti szerződések egyik – külön jogszabályban szabályozott – altípusa, amelynek alapján a bérbeadó meghatározott helyiség időleges használatának átengedésére, a bérlő pedig a helyiség átvételére és bérleti díj megfizetésére köteles.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jellemzőit tekintve illeszkedik a használati szerződések körébe, DE: a Ptk. nem tartalmaz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speciális rendelkezéseket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lakástörvény rendelkezései nyernek megfelelő alkalmazást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külön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jogszabály: a lakások és helyiségek bérletére, valamint az elidegenítésükre vonatkozó egyes szabályokról szóló 1993. évi LXXVIII.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törvény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(</a:t>
            </a:r>
            <a:r>
              <a:rPr lang="hu-HU" sz="22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.) →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nem lakás céljára szolgáló helyiség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bérletének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létrejöttére, a felek jogaira és kötelezettségeire, valamint a bérlet megszűnésére a lakásbérlet szabályait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az 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második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részében foglalt eltérésekkel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megfelelően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kell alkalmazni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(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36. §)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helyiségbérlet esetén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Ptk. általános kötelmi szabályai annyiban érvényesülhetnek, amennyiben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speciális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szabályaiból más nem következik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(BH 2020. 299. I.)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4323" y="268405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484" y="1187355"/>
            <a:ext cx="11607420" cy="56706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létrejötte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konszenzuál szerződés = a szerződés a felek puszta megállapodásával létrejön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kötelező alakiság – írásba foglalási kötelezettség → érvényességi feltétel!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szerződés tartalmát szerződő felek szabadon állapíthatják meg (vö.: Ptk. 6:59. § (2) bekezdés – szerződési szabadság), de szükséges, hogy legalább a szerződés lényeges elemeiben megállapodjanak → vannak tipikus tartalmi elemek! (pl. alanyi kör megnevezése, a szerződés tárgyának (helyiség) pontos megjelölése, a használat jogcíme, helyiségbér összege, szerződés időtartama, stb.)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önkormányzat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tulajdonában lévő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bérbeadásának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feltételeit – az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önkormányzati lakásokra vonatkozó szabályok megfelelő alkalmazásával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önkormányzati rendelet határozza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itt a szerződés tartalma vonatkozásában nem érvényesül teljes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körűen a szerződéses szabadság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elve!</a:t>
            </a:r>
            <a:endParaRPr lang="hu-HU" sz="2200" dirty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visszterhes szerződés, DE: önkormányzati rendelet rendelkezhet a szerződés kedvezményes vagy ingyenes jellegéről is!</a:t>
            </a:r>
          </a:p>
        </p:txBody>
      </p:sp>
    </p:spTree>
    <p:extLst>
      <p:ext uri="{BB962C8B-B14F-4D97-AF65-F5344CB8AC3E}">
        <p14:creationId xmlns:p14="http://schemas.microsoft.com/office/powerpoint/2010/main" val="368831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0488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483" y="1187355"/>
            <a:ext cx="11580125" cy="254530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Alanyi kör</a:t>
            </a:r>
            <a:endParaRPr lang="hu-HU" sz="2200" b="1" cap="small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 (= a dolog használatát átengedő személy)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bérlő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(= a dolog használatára való jogosultságot megszerző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személy)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jogosulti, illetve kötelezetti pozícióban természetes személy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(egyéni vállalkozóként is) és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jogi személy egyaránt megjelenhet és nem kizárt több jogalany egyidejű megjelenése sem (többalanyúság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)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→ </a:t>
            </a: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bérlőtársi viszony</a:t>
            </a:r>
            <a:endParaRPr lang="hu-HU" sz="2200" u="sng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641444" y="3712190"/>
            <a:ext cx="11191164" cy="225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 smtClean="0">
                <a:latin typeface="Bookman Old Style" panose="02050604050505020204" pitchFamily="18" charset="0"/>
              </a:rPr>
              <a:t>a) A szerződés eleve bérlőtársi viszonyt keletkeztet, ha a helyiséget eleve több személy veszi bérbe.</a:t>
            </a:r>
          </a:p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b) Akkor is bérlőtársi viszony jön létre, ha az eredetileg önálló bérlethez egy harmadik személy is „becsatlakozik” </a:t>
            </a:r>
            <a:r>
              <a:rPr lang="hu-HU" sz="2200" dirty="0">
                <a:latin typeface="Bookman Old Style" panose="02050604050505020204" pitchFamily="18" charset="0"/>
              </a:rPr>
              <a:t>→ bérlőtársi jogviszony </a:t>
            </a:r>
            <a:r>
              <a:rPr lang="hu-HU" sz="2200" dirty="0" smtClean="0">
                <a:latin typeface="Bookman Old Style" panose="02050604050505020204" pitchFamily="18" charset="0"/>
              </a:rPr>
              <a:t>létesítésének feltétele, hogy </a:t>
            </a:r>
            <a:r>
              <a:rPr lang="hu-HU" sz="2200" dirty="0">
                <a:latin typeface="Bookman Old Style" panose="02050604050505020204" pitchFamily="18" charset="0"/>
              </a:rPr>
              <a:t>ebben a bérbeadó és a bérlő, valamint a leendő bérlőtárs </a:t>
            </a:r>
            <a:r>
              <a:rPr lang="hu-HU" sz="2200" dirty="0" smtClean="0">
                <a:latin typeface="Bookman Old Style" panose="02050604050505020204" pitchFamily="18" charset="0"/>
              </a:rPr>
              <a:t>megállapodnak (háromoldalú megállapodás!)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2483" y="5964089"/>
            <a:ext cx="11580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>
                <a:latin typeface="Bookman Old Style" panose="02050604050505020204" pitchFamily="18" charset="0"/>
              </a:rPr>
              <a:t>Önkormányzati </a:t>
            </a:r>
            <a:r>
              <a:rPr lang="hu-HU" sz="2200" dirty="0" smtClean="0">
                <a:latin typeface="Bookman Old Style" panose="02050604050505020204" pitchFamily="18" charset="0"/>
              </a:rPr>
              <a:t>helyiségre </a:t>
            </a:r>
            <a:r>
              <a:rPr lang="hu-HU" sz="2200" dirty="0">
                <a:latin typeface="Bookman Old Style" panose="02050604050505020204" pitchFamily="18" charset="0"/>
              </a:rPr>
              <a:t>bérlőtársi szerződés önkormányzati rendeletben meghatározott feltételekkel köthető.</a:t>
            </a:r>
          </a:p>
        </p:txBody>
      </p:sp>
    </p:spTree>
    <p:extLst>
      <p:ext uri="{BB962C8B-B14F-4D97-AF65-F5344CB8AC3E}">
        <p14:creationId xmlns:p14="http://schemas.microsoft.com/office/powerpoint/2010/main" val="74169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0488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483" y="1187355"/>
            <a:ext cx="11580125" cy="3957851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Alanyi kör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bérlőtársak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jogai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és kötelezettségei egyenlőek, jogaikat együttesen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gyakorolhatják, DE: eltérő arányokban is megállapodhatnak!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bérlőtársak kötelezettségei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bérbeadóval szemben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egyetemlegesek. (Pl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. 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bérbeadó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bármelyik bérlőtől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követelheti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teljes bérleti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díjat)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bérlőtárs ≠ társbérlő!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Társbérlet esetén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bérlők a lakás meghatározott lakószobáját és egyes helyiségeit kizárólagosan, más helyiségét pedig közösen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használják.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társbérlő önálló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bérlő!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9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8364" y="1078173"/>
            <a:ext cx="11682483" cy="554099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800"/>
              </a:spcBef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b) </a:t>
            </a:r>
            <a:r>
              <a:rPr lang="hu-HU" sz="21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tárgya</a:t>
            </a:r>
            <a:endParaRPr lang="hu-HU" sz="2100" b="1" cap="small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k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özvetlen tárgy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(= magatartás)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→ a dolog használatba adása </a:t>
            </a:r>
            <a:endParaRPr lang="hu-HU" sz="2100" dirty="0" smtClean="0">
              <a:solidFill>
                <a:schemeClr val="tx1"/>
              </a:solidFill>
              <a:latin typeface="Bookman Old Style" panose="02050604050505020204" pitchFamily="18" charset="0"/>
              <a:ea typeface="Cambria" panose="02040503050406030204" pitchFamily="18" charset="0"/>
            </a:endParaRPr>
          </a:p>
          <a:p>
            <a:pPr algn="just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közvetett tárgy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(=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dolog, amelyre a használat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irányul) → nem lakás céljára szolgáló helyiség </a:t>
            </a:r>
          </a:p>
          <a:p>
            <a:pPr marL="355600" indent="0" algn="just">
              <a:spcBef>
                <a:spcPts val="800"/>
              </a:spcBef>
              <a:buNone/>
              <a:tabLst>
                <a:tab pos="355600" algn="l"/>
              </a:tabLst>
            </a:pPr>
            <a:r>
              <a:rPr lang="hu-HU" sz="21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. 91/A. § 12. pont: </a:t>
            </a:r>
            <a:r>
              <a:rPr lang="hu-HU" sz="2100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nem lakás céljára szolgáló helyiség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az, amely kizárólag ipari, építőipari, mezőgazdasági, vízgazdálkodási, kereskedelmi, tárolási, szolgáltatási, igazgatási, honvédelmi, rendészeti, művelődési, oktatási, kutatási, egészségügyi, szociális, jóléti és más gazdasági célra szolgál.</a:t>
            </a:r>
          </a:p>
          <a:p>
            <a:pPr marL="355600" indent="-355600" algn="just">
              <a:spcBef>
                <a:spcPts val="800"/>
              </a:spcBef>
              <a:buNone/>
              <a:tabLst>
                <a:tab pos="355600" algn="l"/>
              </a:tabLst>
            </a:pP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	A </a:t>
            </a:r>
            <a:r>
              <a:rPr lang="hu-HU" sz="2100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helyiség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 fogalmát az országos településrendezési és építési követelményekről szóló 253/1997. (XII. 20.) Korm. rendelet (OTÉK), 1. sz. melléklet, 48. pontja adja meg: a helyiség a rendeltetésének megfelelően épületszerkezettel minden irányból körülhatárolt, járófelülettel rendelkező tér, a beépítetlen tetőtér kivételével.</a:t>
            </a:r>
          </a:p>
          <a:p>
            <a:pPr algn="just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szerződés csak a helyiség egészének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bérbeadására vonatkozhat →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ha a szerződés tárgya csupán a helyiség egy része (pl. teremgarázsban egy adott parkolóhely), a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felek eltérő szerződéses megállapodása hiányában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Ptk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. bérleti szerződésre vonatkozó általános szabályait kell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alkalmazni!</a:t>
            </a: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6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5660" y="1187355"/>
            <a:ext cx="11682483" cy="567064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1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  <a:ea typeface="Cambria" panose="02040503050406030204" pitchFamily="18" charset="0"/>
              </a:rPr>
              <a:t>A szerződés tartalmát a bérbeadót és a bérlőt megillető jogok, illetőleg terhelő kötelezettségek összessége adja: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meghatározott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időleges használatának átengedésére, a bérlő a helyiség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birtokba vételére és bérleti díj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(helyiségbér)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megfizetésére köteles (főkötelezettségek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hu-HU" sz="21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AutoNum type="arabicPeriod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a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dolgot a szerződésben meghatározott feltételekkel és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időpontban </a:t>
            </a:r>
            <a:r>
              <a:rPr lang="hu-HU" sz="21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rendeltetésszerű használatra alkalmas állapot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ban köteles a bérlő használatába adni, DE: ezt az állapotot köteles a bérlet teljes időtartama alatt biztosítani, így köteles gondoskodni</a:t>
            </a:r>
            <a:endParaRPr lang="hu-HU" sz="21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	a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) az épület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karbantartásáról,</a:t>
            </a: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	b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) az épület központi berendezéseinek állandó üzemképes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állapotáról,</a:t>
            </a: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0850" indent="-450850" algn="just"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	c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) a közös használatra szolgáló helyiségek állagában,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valamint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e helyiségek berendezéseiben keletkezett hibák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megszüntetéséről.</a:t>
            </a: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endParaRPr lang="hu-HU" sz="21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048" y="1078173"/>
            <a:ext cx="11682483" cy="141936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2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Kellékszavatosság és jogszavatosság </a:t>
            </a:r>
            <a:endParaRPr lang="hu-HU" sz="22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66048" y="2781196"/>
            <a:ext cx="54841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>
                <a:latin typeface="Bookman Old Style" panose="02050604050505020204" pitchFamily="18" charset="0"/>
              </a:rPr>
              <a:t>A bérbeadó szavatol azért, hogy a bérelt dolog a bérlet egész tartama alatt szerződésszerű használatra alkalmas, és megfelel a szerződés előírásainak. </a:t>
            </a:r>
            <a:endParaRPr lang="hu-HU" sz="2200" dirty="0" smtClean="0">
              <a:latin typeface="Bookman Old Style" panose="020506040505050202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DE: a hibás </a:t>
            </a:r>
            <a:r>
              <a:rPr lang="hu-HU" sz="2200" dirty="0">
                <a:latin typeface="Bookman Old Style" panose="02050604050505020204" pitchFamily="18" charset="0"/>
              </a:rPr>
              <a:t>teljesítés miatti szavatosság szabályait azzal az eltéréssel kell alkalmazni, hogy a bérlőt az elállás helyett a felmondás joga illeti meg, kicserélést pedig nem </a:t>
            </a:r>
            <a:r>
              <a:rPr lang="hu-HU" sz="2200" dirty="0" smtClean="0">
                <a:latin typeface="Bookman Old Style" panose="02050604050505020204" pitchFamily="18" charset="0"/>
              </a:rPr>
              <a:t>követelhet!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6007289" y="2781196"/>
            <a:ext cx="584124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bérbeadó szavatol azért, hogy harmadik személynek nincs a bérelt dologra vonatkozóan olyan joga, amely a bérlőt a használatban korlátozza vagy megakadályozza. </a:t>
            </a:r>
            <a:endParaRPr lang="hu-HU" sz="2200" dirty="0" smtClean="0">
              <a:latin typeface="Bookman Old Style" panose="020506040505050202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DE: a </a:t>
            </a:r>
            <a:r>
              <a:rPr lang="hu-HU" sz="2200" dirty="0">
                <a:latin typeface="Bookman Old Style" panose="02050604050505020204" pitchFamily="18" charset="0"/>
              </a:rPr>
              <a:t>jogszavatosság szabályait azzal az eltéréssel kell alkalmazni, hogy a bérlő elállás helyett a szerződést felmondhatja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cxnSp>
        <p:nvCxnSpPr>
          <p:cNvPr id="8" name="Egyenes összekötő nyíllal 7"/>
          <p:cNvCxnSpPr/>
          <p:nvPr/>
        </p:nvCxnSpPr>
        <p:spPr>
          <a:xfrm>
            <a:off x="2033516" y="2402006"/>
            <a:ext cx="13648" cy="37919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>
            <a:off x="4616970" y="2402006"/>
            <a:ext cx="1142385" cy="37919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6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048" y="1078173"/>
            <a:ext cx="11682483" cy="141936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2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Kellékszavatosság és jogszavatosság 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166048" y="2579820"/>
            <a:ext cx="116824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200" dirty="0" smtClean="0">
                <a:latin typeface="Bookman Old Style" panose="02050604050505020204" pitchFamily="18" charset="0"/>
              </a:rPr>
              <a:t>Ha a helyiség olyan </a:t>
            </a:r>
            <a:r>
              <a:rPr lang="hu-HU" sz="2200" dirty="0">
                <a:latin typeface="Bookman Old Style" panose="02050604050505020204" pitchFamily="18" charset="0"/>
              </a:rPr>
              <a:t>állapotban van, hogy </a:t>
            </a:r>
            <a:r>
              <a:rPr lang="hu-HU" sz="2200" dirty="0" smtClean="0">
                <a:latin typeface="Bookman Old Style" panose="02050604050505020204" pitchFamily="18" charset="0"/>
              </a:rPr>
              <a:t>annak használata </a:t>
            </a:r>
            <a:r>
              <a:rPr lang="hu-HU" sz="2200" dirty="0">
                <a:latin typeface="Bookman Old Style" panose="02050604050505020204" pitchFamily="18" charset="0"/>
              </a:rPr>
              <a:t>az egészséget veszélyezteti, a bérlő a szerződést felmondhatja akkor is, ha erről a tényről a szerződés megkötésekor vagy a dolog birtokbavételének időpontjában tudott vagy tudnia kellett. </a:t>
            </a:r>
            <a:endParaRPr lang="hu-HU" sz="2200" dirty="0" smtClean="0">
              <a:latin typeface="Bookman Old Style" panose="020506040505050202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Erről </a:t>
            </a:r>
            <a:r>
              <a:rPr lang="hu-HU" sz="2200" dirty="0">
                <a:latin typeface="Bookman Old Style" panose="02050604050505020204" pitchFamily="18" charset="0"/>
              </a:rPr>
              <a:t>a jogról a bérlő érvényesen nem mondhat </a:t>
            </a:r>
            <a:r>
              <a:rPr lang="hu-HU" sz="2200" dirty="0" smtClean="0">
                <a:latin typeface="Bookman Old Style" panose="02050604050505020204" pitchFamily="18" charset="0"/>
              </a:rPr>
              <a:t>le!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66047" y="4601092"/>
            <a:ext cx="116824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bérlő </a:t>
            </a:r>
            <a:r>
              <a:rPr lang="hu-HU" sz="2200" dirty="0">
                <a:latin typeface="Bookman Old Style" panose="02050604050505020204" pitchFamily="18" charset="0"/>
              </a:rPr>
              <a:t>a szavatossági hiba elhárításához szükséges munkát </a:t>
            </a:r>
            <a:r>
              <a:rPr lang="hu-HU" sz="2200" i="1" dirty="0">
                <a:latin typeface="Bookman Old Style" panose="02050604050505020204" pitchFamily="18" charset="0"/>
              </a:rPr>
              <a:t>a bérbeadó helyett és költségére</a:t>
            </a:r>
            <a:r>
              <a:rPr lang="hu-HU" sz="2200" dirty="0">
                <a:latin typeface="Bookman Old Style" panose="02050604050505020204" pitchFamily="18" charset="0"/>
              </a:rPr>
              <a:t> elvégezheti, ha a hiba elhárításáról a bérbeadó a bérlő írásbeli felszólításában megjelölt megfelelő határidőben nem gondoskodik.</a:t>
            </a:r>
          </a:p>
        </p:txBody>
      </p:sp>
    </p:spTree>
    <p:extLst>
      <p:ext uri="{BB962C8B-B14F-4D97-AF65-F5344CB8AC3E}">
        <p14:creationId xmlns:p14="http://schemas.microsoft.com/office/powerpoint/2010/main" val="25818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048" y="1078173"/>
            <a:ext cx="11682483" cy="141936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3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Karbantartási kötelezettség, költségviselés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166048" y="2497540"/>
            <a:ext cx="11682483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A bérbeadó a karbantartási </a:t>
            </a:r>
            <a:r>
              <a:rPr lang="hu-HU" sz="2200" dirty="0" smtClean="0">
                <a:latin typeface="Bookman Old Style" panose="02050604050505020204" pitchFamily="18" charset="0"/>
              </a:rPr>
              <a:t>kötelezettségét</a:t>
            </a:r>
            <a:endParaRPr lang="hu-HU" sz="2200" dirty="0">
              <a:latin typeface="Bookman Old Style" panose="020506040505050202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a) életveszélyt okozó, az épület állagát veszélyeztető, továbbá a </a:t>
            </a:r>
            <a:r>
              <a:rPr lang="hu-HU" sz="2200" dirty="0" smtClean="0">
                <a:latin typeface="Bookman Old Style" panose="02050604050505020204" pitchFamily="18" charset="0"/>
              </a:rPr>
              <a:t>helyiség </a:t>
            </a:r>
            <a:r>
              <a:rPr lang="hu-HU" sz="2200" dirty="0">
                <a:latin typeface="Bookman Old Style" panose="02050604050505020204" pitchFamily="18" charset="0"/>
              </a:rPr>
              <a:t>vagy a szomszédos </a:t>
            </a:r>
            <a:r>
              <a:rPr lang="hu-HU" sz="2200" dirty="0" smtClean="0">
                <a:latin typeface="Bookman Old Style" panose="02050604050505020204" pitchFamily="18" charset="0"/>
              </a:rPr>
              <a:t>lakás / helyiség </a:t>
            </a:r>
            <a:r>
              <a:rPr lang="hu-HU" sz="2200" dirty="0">
                <a:latin typeface="Bookman Old Style" panose="02050604050505020204" pitchFamily="18" charset="0"/>
              </a:rPr>
              <a:t>rendeltetésszerű használatát lényegesen akadályozó hibák esetén </a:t>
            </a:r>
            <a:r>
              <a:rPr lang="hu-HU" sz="2200" i="1" dirty="0">
                <a:latin typeface="Bookman Old Style" panose="02050604050505020204" pitchFamily="18" charset="0"/>
              </a:rPr>
              <a:t>késedelem </a:t>
            </a:r>
            <a:r>
              <a:rPr lang="hu-HU" sz="2200" i="1" dirty="0" smtClean="0">
                <a:latin typeface="Bookman Old Style" panose="02050604050505020204" pitchFamily="18" charset="0"/>
              </a:rPr>
              <a:t>nélkül</a:t>
            </a:r>
            <a:r>
              <a:rPr lang="hu-HU" sz="2200" dirty="0">
                <a:latin typeface="Bookman Old Style" panose="02050604050505020204" pitchFamily="18" charset="0"/>
              </a:rPr>
              <a:t>,</a:t>
            </a:r>
          </a:p>
          <a:p>
            <a:pPr algn="just">
              <a:spcBef>
                <a:spcPts val="6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b) egyéb esetben az épület karbantartásával vagy felújításával </a:t>
            </a:r>
            <a:r>
              <a:rPr lang="hu-HU" sz="2200" dirty="0" smtClean="0">
                <a:latin typeface="Bookman Old Style" panose="02050604050505020204" pitchFamily="18" charset="0"/>
              </a:rPr>
              <a:t>egyidejűleg</a:t>
            </a:r>
            <a:endParaRPr lang="hu-HU" sz="2200" dirty="0">
              <a:latin typeface="Bookman Old Style" panose="020506040505050202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köteles teljesíteni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burkolatok, nyílászárók karbantartásával</a:t>
            </a:r>
            <a:r>
              <a:rPr lang="hu-HU" sz="2200" dirty="0">
                <a:latin typeface="Bookman Old Style" panose="02050604050505020204" pitchFamily="18" charset="0"/>
              </a:rPr>
              <a:t>, felújításával, illetőleg azok pótlásával, cseréjével kapcsolatos költségek viselésére a bérbeadó és a bérlő megállapodása az </a:t>
            </a:r>
            <a:r>
              <a:rPr lang="hu-HU" sz="2200" dirty="0" smtClean="0">
                <a:latin typeface="Bookman Old Style" panose="02050604050505020204" pitchFamily="18" charset="0"/>
              </a:rPr>
              <a:t>irányadó. Megállapodás </a:t>
            </a:r>
            <a:r>
              <a:rPr lang="hu-HU" sz="2200" dirty="0">
                <a:latin typeface="Bookman Old Style" panose="02050604050505020204" pitchFamily="18" charset="0"/>
              </a:rPr>
              <a:t>hiányában a karbantartással és felújítással kapcsolatos költségek a bérlőt, a pótlással és cserével kapcsolatos költségek a bérbeadót </a:t>
            </a:r>
            <a:r>
              <a:rPr lang="hu-HU" sz="2200" dirty="0" smtClean="0">
                <a:latin typeface="Bookman Old Style" panose="02050604050505020204" pitchFamily="18" charset="0"/>
              </a:rPr>
              <a:t>terhelik.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9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048" y="1078173"/>
            <a:ext cx="11682483" cy="4572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4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Ellenőrzési jog / kötelezettség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 a rendeltetésszerű használatot, valamint a szerződésben foglalt kötelezettségek teljesítését évente legalább egyszer vagy a szerződésben meghatározottak szerint évente több alkalommal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szükségtelen háborítása nélkül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ellenőrzi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korlátozott jogosultság → „alkalmas idő”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bérlő az arra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alkalmas időben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köteles a helyiségbe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történő bejutást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biztosítani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és az ellenőrzést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tűrni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járványügyi készültség esetén ez az adott naptári évben nem kötelező</a:t>
            </a:r>
          </a:p>
        </p:txBody>
      </p:sp>
      <p:sp>
        <p:nvSpPr>
          <p:cNvPr id="7" name="Téglalap 6"/>
          <p:cNvSpPr/>
          <p:nvPr/>
        </p:nvSpPr>
        <p:spPr>
          <a:xfrm>
            <a:off x="166048" y="5892000"/>
            <a:ext cx="111479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B0F0"/>
              </a:buClr>
              <a:buSzPct val="80000"/>
              <a:buFont typeface="+mj-lt"/>
              <a:buAutoNum type="arabicPeriod" startAt="5"/>
            </a:pPr>
            <a:r>
              <a:rPr lang="hu-HU" sz="2200" dirty="0">
                <a:latin typeface="Bookman Old Style" panose="02050604050505020204" pitchFamily="18" charset="0"/>
              </a:rPr>
              <a:t>Bérleti díjra való </a:t>
            </a:r>
            <a:r>
              <a:rPr lang="hu-HU" sz="2200" dirty="0" smtClean="0">
                <a:latin typeface="Bookman Old Style" panose="02050604050505020204" pitchFamily="18" charset="0"/>
              </a:rPr>
              <a:t>jogosultság    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966747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048" y="1078173"/>
            <a:ext cx="11682483" cy="550004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6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Törvényes zálogjog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bérbeadóját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bérleti díj és a költségek erejéig zálogjog illeti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bérlőnek a bérlemény területén levő vagyontárgyain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zálogjog a bérlő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bérleti díjtartozásán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túlmenően a bérletidíj-tartozás késedelmi kamatának és egyéb járulékainak, a bérlő által elvállalt közterheknek és azok járulékainak, továbbá a bérlettel szorosan összefüggő kiadásoknak (különösen a közüzemi szolgáltatások díjainak) fedezetéül is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szolgál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bérbeadót megillető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zálogjog természeténél fogva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kézizálog = csak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addig érvényesül, amíg a zálogtárgyak a bérlemény területén vagy ahhoz tartozó helyen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vannak → a bérbeadó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mindaddig, amíg zálogjoga fennáll, megakadályozhatja a zálogjoggal terhelt vagyontárgyak elszállítását.</a:t>
            </a:r>
          </a:p>
          <a:p>
            <a:pPr marL="0" indent="0" algn="just">
              <a:buNone/>
            </a:pPr>
            <a:endParaRPr lang="hu-HU" sz="2200" u="sng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58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159222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1583" y="941694"/>
            <a:ext cx="11682483" cy="591630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1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1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jogai és kötelezettségei</a:t>
            </a:r>
          </a:p>
          <a:p>
            <a:pPr marL="457200" indent="-457200" algn="just">
              <a:buFont typeface="+mj-lt"/>
              <a:buAutoNum type="arabicPeriod" startAt="6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Átalakításhoz, felújításhoz való jog</a:t>
            </a:r>
          </a:p>
          <a:p>
            <a:pPr marL="457200" indent="-457200" algn="just">
              <a:buFont typeface="+mj-lt"/>
              <a:buAutoNum type="arabicPeriod" startAt="6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Felmondás joga (ld. szerződés megszűnése)</a:t>
            </a:r>
            <a:endParaRPr lang="hu-HU" sz="2100" u="sng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 algn="just">
              <a:buFont typeface="+mj-lt"/>
              <a:buAutoNum type="arabicPeriod" startAt="6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Rendelkezési jog gyakorlása</a:t>
            </a:r>
          </a:p>
          <a:p>
            <a:pPr marL="0" indent="0" algn="just">
              <a:buNone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bérbeadó a bérleti jogviszony fennállása alatt a szerződés tárgyát képező helyiség tulajdonjogát bármikor átruházhatja.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köteles megengedni, hogy aki a dolgot meg kívánja venni, azt a bérlő szükségtelen háborítása nélkül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megtekinthesse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a tulajdonos személyében bekövetkezett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változás a bérleti szerződés fennállását nem érinti →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bérleti szerződésből fakadó jogok és kötelezettségek tekintetében az új tulajdonos lép a bérbeadó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helyébe (szerződésátruházás jogszabály rendelkezése alapján – Ptk. 6:211.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§), DE: az új </a:t>
            </a:r>
            <a:r>
              <a:rPr lang="hu-HU" sz="21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tulajdonos </a:t>
            </a:r>
            <a:r>
              <a:rPr lang="hu-HU" sz="2100" dirty="0">
                <a:solidFill>
                  <a:schemeClr val="tx1"/>
                </a:solidFill>
                <a:latin typeface="Bookman Old Style" panose="02050604050505020204" pitchFamily="18" charset="0"/>
              </a:rPr>
              <a:t>a határozott időre kötött bérletet felmondhatja, ha őt a bérlő a bérleti viszony fennállása vagy lényeges feltételei tekintetében megtévesztette.</a:t>
            </a:r>
            <a:endParaRPr lang="hu-HU" sz="21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7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682483" cy="148760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jogai és kötelezettségei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dolog használatára való jog → nem korlátlan!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20639" y="2442949"/>
            <a:ext cx="116824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bérlő a bérleményt </a:t>
            </a:r>
          </a:p>
          <a:p>
            <a:pPr marL="342900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200" dirty="0" smtClean="0">
                <a:latin typeface="Bookman Old Style" panose="02050604050505020204" pitchFamily="18" charset="0"/>
              </a:rPr>
              <a:t>rendeltetésének </a:t>
            </a:r>
            <a:r>
              <a:rPr lang="hu-HU" sz="2200" dirty="0">
                <a:latin typeface="Bookman Old Style" panose="02050604050505020204" pitchFamily="18" charset="0"/>
              </a:rPr>
              <a:t>és a szerződésnek megfelelően </a:t>
            </a:r>
            <a:r>
              <a:rPr lang="hu-HU" sz="2200" dirty="0" smtClean="0">
                <a:latin typeface="Bookman Old Style" panose="02050604050505020204" pitchFamily="18" charset="0"/>
              </a:rPr>
              <a:t>használhatja, amelyet a bérbeadó jogosult ellenőrizni</a:t>
            </a:r>
          </a:p>
          <a:p>
            <a:pPr marL="342900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200" dirty="0">
                <a:latin typeface="Bookman Old Style" panose="02050604050505020204" pitchFamily="18" charset="0"/>
              </a:rPr>
              <a:t>h</a:t>
            </a:r>
            <a:r>
              <a:rPr lang="hu-HU" sz="2200" dirty="0" smtClean="0">
                <a:latin typeface="Bookman Old Style" panose="02050604050505020204" pitchFamily="18" charset="0"/>
              </a:rPr>
              <a:t>a a </a:t>
            </a:r>
            <a:r>
              <a:rPr lang="hu-HU" sz="2200" dirty="0">
                <a:latin typeface="Bookman Old Style" panose="02050604050505020204" pitchFamily="18" charset="0"/>
              </a:rPr>
              <a:t>bérlő a bérbeadó felhívása ellenére folytatja a nem rendeltetésszerű vagy a szerződésnek egyébként nem megfelelő használatot, a bérbeadó felmondhatja a </a:t>
            </a:r>
            <a:r>
              <a:rPr lang="hu-HU" sz="2200" dirty="0" smtClean="0">
                <a:latin typeface="Bookman Old Style" panose="02050604050505020204" pitchFamily="18" charset="0"/>
              </a:rPr>
              <a:t>szerződést</a:t>
            </a:r>
            <a:endParaRPr lang="hu-HU" sz="2200" dirty="0">
              <a:latin typeface="Bookman Old Style" panose="020506040505050202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200" dirty="0">
                <a:latin typeface="Bookman Old Style" panose="02050604050505020204" pitchFamily="18" charset="0"/>
              </a:rPr>
              <a:t>h</a:t>
            </a:r>
            <a:r>
              <a:rPr lang="hu-HU" sz="2200" dirty="0" smtClean="0">
                <a:latin typeface="Bookman Old Style" panose="02050604050505020204" pitchFamily="18" charset="0"/>
              </a:rPr>
              <a:t>a a </a:t>
            </a:r>
            <a:r>
              <a:rPr lang="hu-HU" sz="2200" dirty="0">
                <a:latin typeface="Bookman Old Style" panose="02050604050505020204" pitchFamily="18" charset="0"/>
              </a:rPr>
              <a:t>bérlő a </a:t>
            </a:r>
            <a:r>
              <a:rPr lang="hu-HU" sz="2200" dirty="0" smtClean="0">
                <a:latin typeface="Bookman Old Style" panose="02050604050505020204" pitchFamily="18" charset="0"/>
              </a:rPr>
              <a:t>bérleményt </a:t>
            </a:r>
            <a:r>
              <a:rPr lang="hu-HU" sz="2200" i="1" dirty="0">
                <a:latin typeface="Bookman Old Style" panose="02050604050505020204" pitchFamily="18" charset="0"/>
              </a:rPr>
              <a:t>jogosulatlanul</a:t>
            </a:r>
            <a:r>
              <a:rPr lang="hu-HU" sz="2200" dirty="0">
                <a:latin typeface="Bookman Old Style" panose="02050604050505020204" pitchFamily="18" charset="0"/>
              </a:rPr>
              <a:t> alakította át, a bérbeadó felhívására köteles az eredeti állapotot helyreállítani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39973" y="5474548"/>
            <a:ext cx="11434549" cy="1236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00B0F0"/>
              </a:buClr>
              <a:buSzPct val="80000"/>
              <a:buFont typeface="+mj-lt"/>
              <a:buAutoNum type="arabicPeriod" startAt="2"/>
            </a:pPr>
            <a:r>
              <a:rPr lang="hu-HU" sz="2200" dirty="0" smtClean="0">
                <a:latin typeface="Bookman Old Style" panose="02050604050505020204" pitchFamily="18" charset="0"/>
              </a:rPr>
              <a:t>A dolog használatának </a:t>
            </a:r>
            <a:r>
              <a:rPr lang="hu-HU" sz="2200" dirty="0">
                <a:latin typeface="Bookman Old Style" panose="02050604050505020204" pitchFamily="18" charset="0"/>
              </a:rPr>
              <a:t>átengedése → </a:t>
            </a:r>
            <a:r>
              <a:rPr lang="hu-HU" sz="2200" dirty="0" smtClean="0">
                <a:latin typeface="Bookman Old Style" panose="02050604050505020204" pitchFamily="18" charset="0"/>
              </a:rPr>
              <a:t>a bérlő a bérleményt a </a:t>
            </a:r>
            <a:r>
              <a:rPr lang="hu-HU" sz="2200" dirty="0">
                <a:latin typeface="Bookman Old Style" panose="02050604050505020204" pitchFamily="18" charset="0"/>
              </a:rPr>
              <a:t>bérbeadó hozzájárulásával jogosult albérletbe vagy harmadik személy használatába </a:t>
            </a:r>
            <a:r>
              <a:rPr lang="hu-HU" sz="2200" dirty="0" smtClean="0">
                <a:latin typeface="Bookman Old Style" panose="02050604050505020204" pitchFamily="18" charset="0"/>
              </a:rPr>
              <a:t>adni.</a:t>
            </a:r>
          </a:p>
          <a:p>
            <a:pPr indent="355600" algn="just">
              <a:spcBef>
                <a:spcPts val="1000"/>
              </a:spcBef>
              <a:buClr>
                <a:srgbClr val="00B0F0"/>
              </a:buClr>
              <a:buSzPct val="80000"/>
            </a:pPr>
            <a:r>
              <a:rPr lang="hu-HU" sz="2200" dirty="0" smtClean="0">
                <a:latin typeface="Bookman Old Style" panose="02050604050505020204" pitchFamily="18" charset="0"/>
              </a:rPr>
              <a:t>Szigorúbb a felelősség, ha jogosulatlanul engedte át a bérlő a használatot!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22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775743" cy="55819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jogai és kötelezettségei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3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dolog átalakításához való jog – megállapodás alapján, DE: költségek viselése!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3"/>
            </a:pPr>
            <a:r>
              <a:rPr lang="hu-HU" sz="22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Bérleti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2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jog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átruházásának joga, csere →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hozzájárulásával (írásbeliség!)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3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Felmondás joga (ld. szerződés megszűnése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)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3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Elvitel joga </a:t>
            </a:r>
          </a:p>
          <a:p>
            <a:pPr marL="450850" indent="0" algn="just">
              <a:spcBef>
                <a:spcPts val="12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mindazt, amit a saját költségén a dologra felszerelt, a dolog épségének sérelme nélkül leszerelheti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085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DE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: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nem gyakorolhatja az elviteli jogát, ha 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723900" indent="-368300" algn="just">
              <a:buFontTx/>
              <a:buChar char="-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 az elviteli jog megváltása fejében megfelelő kártalanítást ajánl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 ÉS </a:t>
            </a:r>
          </a:p>
          <a:p>
            <a:pPr marL="723900" indent="-368300" algn="just">
              <a:buFontTx/>
              <a:buChar char="-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bérlő lényeges jogi érdekét nem sérti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35560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elvitel jogát a felek korlátozhatják vagy kizárhatják – hátrány kiegyenlítése!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4286" y="1064525"/>
            <a:ext cx="11775743" cy="558193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jogai és kötelezettségei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7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érleti díj megfizetése (főkötelezettség) – rögzíteni kell, lényeges elem!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bérleti díjat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időszakonként (havonta)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előre köteles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megfizetni (legkésőbb a hónap 15. napjáig), kivéve, ha a bérlet 1 hónapnál rövidebb időre jön létre → ekkor a bérleti díj a szerződéskötéskor esedékes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helyiségbér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összegében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felek szabadon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állapodnak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meg, még akkor is, ha a helyiség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önkormányzat tulajdonában áll 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helyiségbér mértékét az önkormányzati rendelet nem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szabályozhatja! (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36. § (2) bekezdés)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Arra az időre, amely alatt a bérlő a dolgot a saját érdekkörén kívül felmerült okból nem használhatja, bérleti díj nem jár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bérleti díj vagy a bérlőt terhelő költségek és terhek megfizetésének elmulasztása esetén a bérbeadó jogosult a szerződést felmondani, ha a bérlőt megfelelő határidő tűzésével és a következményekre való figyelmeztetéssel a fizetésre felszólította, és a bérlő e határidő elteltéig sem fizetett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5862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4286" y="955342"/>
            <a:ext cx="11775743" cy="5793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tartalma</a:t>
            </a:r>
          </a:p>
          <a:p>
            <a:pPr marL="0" indent="0" algn="just"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jogai és kötelezettségei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felek megállapodhatnak abban, hogy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a bérleti szerződésből fakadó kötelezettségeinek biztosítékául a bérbeadó részére meghatározott pénzösszeget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(kaució) fizet. Ha ennek összege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meghaladja a havi bérleti díj háromszorosát, a túlzott mértékű biztosítékot a bérlő kérelmére a bíróság mérsékelheti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(Ptk. 6:343. §)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költségviselés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értesítési kötelezettség 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köteles a bérbeadót értesíteni, ha a dolgot károsodás veszélye fenyegeti vagy a bérbeadót terhelő munkálatok elvégzésének szükségessége merül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űrési kötelezettség → bérbeadó általi ellenőrzés (DE: alkalmas idő!), munkálatok elvégzése, bérlemény megtekintése a leendő vevővel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 startAt="8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visszaadási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kötelezettség →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bérlet megszűnése után a bérlő köteles a dolgot a bérbeadónak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visszaadni</a:t>
            </a:r>
          </a:p>
        </p:txBody>
      </p:sp>
    </p:spTree>
    <p:extLst>
      <p:ext uri="{BB962C8B-B14F-4D97-AF65-F5344CB8AC3E}">
        <p14:creationId xmlns:p14="http://schemas.microsoft.com/office/powerpoint/2010/main" val="1881963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682483" cy="547275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megszűnése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Megszűnik a helyiségbérleti szerződés, ha 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h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atározott időre vagy feltételhez kötött szerződés esetén a szerződésben meghatározott idő eltelik vagy a feltétel bekövetkezik;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felek a szerződést közös megegyezéssel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megszüntetik (= megszüntető szerződés – </a:t>
            </a:r>
            <a:r>
              <a:rPr lang="hu-HU" sz="22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ex nunc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hatály);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 megsemmisül;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arra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jogosult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fél felmondja a szerződést;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meghal és nincs a lakásbérleti jog folytatására jogosult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személy;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helyiséget elcseréli;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bérlőt Magyarország területéről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kiutasították;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helyiségbérleti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jogviszonyát a bíróság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megszünteti;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helyiségbérleti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jogviszonya hatósági határozat folytán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szűnik meg;</a:t>
            </a:r>
          </a:p>
          <a:p>
            <a:pPr marL="457200" indent="-457200" algn="just">
              <a:spcBef>
                <a:spcPts val="400"/>
              </a:spcBef>
              <a:buAutoNum type="alphaLcParenR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törvény (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.) erejénél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fogva.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995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682483" cy="547275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megszűnése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Törvény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erejénél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fogva szűnik meg az önkormányzati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vagy állami tulajdonban lévő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 bérlete, ha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a) a lakás a nemzetgazdasági szempontból kiemelt jelentőségű beruházások megvalósításának gyorsításáról és egyszerűsítéséről szóló 2006. évi LIII. törvény alapján a nemzetgazdasági szempontból kiemelt jelentőségű beruházással érintett területen helyezkedik el, és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) a bérleti jogviszony fennmaradása egyúttal a nemzetgazdasági szempontból kiemelt jelentőségű beruházás megvalósítását akadályozza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Megszűnik továbbá a helyiségbérleti szerződés, ha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)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gazdasági társaság, illetőleg a nem gazdasági társaság formában működő jogi személy bérlő jogutód nélkül megszűnik;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)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természetes személy bérlőnek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helyiségben végzett egyéni vállalkozói tevékenysége megszűnt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22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682483" cy="547275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megszűnése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Rendes felmondás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határozatlan időre kötött szerződést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bármelyik fél a hónap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15. napjáig,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következő hónap végére mondhatja fel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DE: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felmondás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felmondási határidő betartása nélkül történik →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bérleti jogviszonyt a felmondás </a:t>
            </a:r>
            <a:r>
              <a:rPr lang="hu-HU" sz="22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közlését követő második hónap végére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felmondottnak kell tekinteni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Állami vagy önkormányzati lakás esetén a bérbeadó a határozatlan időre szóló szerződést rendes felmondással, </a:t>
            </a:r>
            <a:r>
              <a:rPr lang="hu-HU" sz="22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írásban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 abban az esetben mondhatja fel, ha egyidejűleg a bérlő részére beköltözhető és megfelelő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helyiséget (ún. cserehelyiség)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ajánl fel ugyanazon a településen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bérleti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jogviszony létesítésére. 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felmondási idő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ilyen esetben </a:t>
            </a: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nem lehet rövidebb, mint három hónap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lang="hu-HU" sz="2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53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0"/>
            <a:ext cx="11682483" cy="576617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d) </a:t>
            </a:r>
            <a:r>
              <a:rPr lang="hu-HU" sz="20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megszűnése </a:t>
            </a:r>
          </a:p>
          <a:p>
            <a:pPr marL="0" indent="0" algn="just">
              <a:buNone/>
            </a:pPr>
            <a:r>
              <a:rPr lang="hu-HU" sz="20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Felmondás szerződésszegés miatt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– szankciós jelleg</a:t>
            </a:r>
            <a:r>
              <a:rPr lang="hu-HU" sz="20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bérlő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vagy a helyiséget vele együtt használó személy(</a:t>
            </a:r>
            <a:r>
              <a:rPr lang="hu-HU" sz="20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ek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) magatartása ad okot a bérbeadó szankció jellegű felmondására.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helyiségbérleti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jogviszonyt a bérbeadó a bérlő előzetes felszólítását követően, legalább tizenötnapos felmondási idővel, a felmondást követő hónap utolsó napjára felmondhatja, </a:t>
            </a:r>
            <a:endParaRPr lang="hu-HU" sz="20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273050" indent="-273050" algn="just">
              <a:spcBef>
                <a:spcPts val="600"/>
              </a:spcBef>
              <a:buFontTx/>
              <a:buChar char="-"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bérlő vagy a vele együttlakó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(itt: helyiséget vele együtt használó) személy a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bérbeadóval vagy a szomszédokkal szemben az együttélés követelményeivel kirívóan ellentétes magatartást tanúsít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; vagy</a:t>
            </a:r>
          </a:p>
          <a:p>
            <a:pPr marL="273050" indent="-273050" algn="just">
              <a:spcBef>
                <a:spcPts val="600"/>
              </a:spcBef>
              <a:buFontTx/>
              <a:buChar char="-"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 a bérlő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a lakást vagy a közös használatra szolgáló területet nem rendeltetésszerűen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vagy nem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szerződésszerűen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használja.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A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bérbeadó köteles a bérlőt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következményekre figyelmeztetéssel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magatartás megszüntetésére vagy megismétlésétől való tartózkodásra </a:t>
            </a:r>
            <a:r>
              <a:rPr lang="hu-HU" sz="20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a tudomására jutástól számított nyolc napon belül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(szubjektív határidő), </a:t>
            </a:r>
            <a:r>
              <a:rPr lang="hu-HU" sz="2000" i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írásban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felszólítani. </a:t>
            </a:r>
            <a:endParaRPr lang="hu-HU" sz="20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felmondást az alapjául szolgáló </a:t>
            </a:r>
            <a:r>
              <a:rPr lang="hu-HU" sz="20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magatartás folytatásától vagy megismétlésétől számított nyolc napon belül 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írásban </a:t>
            </a:r>
            <a:r>
              <a:rPr lang="hu-HU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kell közölni</a:t>
            </a:r>
            <a:r>
              <a:rPr lang="hu-HU" sz="20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lang="hu-HU" sz="20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762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295701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091821"/>
            <a:ext cx="11682483" cy="547275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szerződés megszűnése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Felmondás szerződésszegés miatt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– szankciós jelleg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DE: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felmondást nem kell előzetes felszólításnak megelőznie, ha a kifogásolt magatartás olyan súlyos, hogy a bérbeadótól a szerződés fenntartását nem lehet elvárni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Ilyen esetben a felmondást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tudomásszerzéstől számított nyolc napon belül kell közölni.</a:t>
            </a:r>
            <a:r>
              <a:rPr lang="hu-HU" sz="2200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endParaRPr lang="hu-HU" sz="2200" u="sng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 algn="just">
              <a:spcBef>
                <a:spcPts val="1800"/>
              </a:spcBef>
              <a:buFont typeface="+mj-lt"/>
              <a:buAutoNum type="arabicPeriod" startAt="2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bérleti díj meg nem fizetése esetén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bérlő a bérfizetésre megállapított időpontig 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bérleti díjat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nem fizeti meg, a bérbeadó köteles a bérlőt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következményekre figyelmeztetéssel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– 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teljesítésre írásban felszólítani. 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a bérlő a felszólításnak nyolc napon belül nem tesz eleget, a bérbeadó további nyolc napon belül írásban felmondással élhet.</a:t>
            </a:r>
            <a:endParaRPr lang="hu-HU" sz="22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272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32179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A helyiségbérleti szerződés</a:t>
            </a:r>
            <a:endParaRPr lang="hu-HU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0639" y="1310185"/>
            <a:ext cx="11682483" cy="514520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e) </a:t>
            </a:r>
            <a:r>
              <a:rPr lang="hu-HU" sz="2200" b="1" cap="small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helyiségbérleti jog folytatása </a:t>
            </a:r>
          </a:p>
          <a:p>
            <a:pPr marL="0" indent="0" algn="just">
              <a:buNone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Ltv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helyiségbérlet esetén is lehetővé teszi a jog folytatását = jogutódlás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Az </a:t>
            </a:r>
            <a:r>
              <a:rPr lang="hu-HU" sz="2200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egyéni vállalkozó bérlő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halála esetén a bérleti jogot csak az egyéni vállalkozó özvegye, özvegy hiányában vagy annak egyetértésével örököse jogosult folytatni, feltéve, hogy az egyéni vállalkozói tevékenység folytatását az egyéni vállalkozóról szóló törvény rendelkezései szerint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bejelentette.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hu-HU" sz="2200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Nem </a:t>
            </a:r>
            <a:r>
              <a:rPr lang="hu-HU" sz="2200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egyéni vállalkozói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tevékenység esetén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a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bérleti jogot a bérlő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házastársa, gyermeke,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befogadott gyermekének a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gyermeke,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valamint 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szülője jogosult folytatni, feltéve, hogy a helyiséget 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továbbra is arra a célra használják, mint a bérlő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Ha a bérlő külön jogszabályokban meghatározottak szerint gazdasági társaságot, egyéni céget vagy szövetkezetet </a:t>
            </a:r>
            <a:r>
              <a:rPr lang="hu-HU" sz="22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alapít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 vagy </a:t>
            </a:r>
            <a:r>
              <a:rPr lang="hu-HU" sz="2200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átalakul</a:t>
            </a:r>
            <a:r>
              <a:rPr lang="hu-HU" sz="2200" dirty="0">
                <a:solidFill>
                  <a:schemeClr val="tx1"/>
                </a:solidFill>
                <a:latin typeface="Bookman Old Style" panose="02050604050505020204" pitchFamily="18" charset="0"/>
              </a:rPr>
              <a:t>ással létrehoz, a gazdasági társaság, az egyéni cég illetőleg a szövetkezet a jogutód</a:t>
            </a:r>
            <a:r>
              <a:rPr lang="hu-HU" sz="2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4929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73122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59390" y="1255594"/>
            <a:ext cx="11572779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 smtClean="0">
                <a:latin typeface="Bookman Old Style" panose="02050604050505020204" pitchFamily="18" charset="0"/>
              </a:rPr>
              <a:t>A hatályos Ptk. </a:t>
            </a:r>
            <a:r>
              <a:rPr lang="hu-HU" sz="2200" dirty="0">
                <a:latin typeface="Bookman Old Style" panose="02050604050505020204" pitchFamily="18" charset="0"/>
              </a:rPr>
              <a:t>megszületését megelőzően </a:t>
            </a: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franchise-t a magyar jog </a:t>
            </a:r>
            <a:r>
              <a:rPr lang="hu-HU" sz="2200" dirty="0" smtClean="0">
                <a:latin typeface="Bookman Old Style" panose="02050604050505020204" pitchFamily="18" charset="0"/>
              </a:rPr>
              <a:t>átfogóan </a:t>
            </a:r>
            <a:r>
              <a:rPr lang="hu-HU" sz="2200" dirty="0">
                <a:latin typeface="Bookman Old Style" panose="02050604050505020204" pitchFamily="18" charset="0"/>
              </a:rPr>
              <a:t>nem </a:t>
            </a:r>
            <a:r>
              <a:rPr lang="hu-HU" sz="2200" dirty="0" smtClean="0">
                <a:latin typeface="Bookman Old Style" panose="02050604050505020204" pitchFamily="18" charset="0"/>
              </a:rPr>
              <a:t>szabályozta → </a:t>
            </a:r>
            <a:r>
              <a:rPr lang="hu-HU" sz="2200" dirty="0">
                <a:latin typeface="Bookman Old Style" panose="02050604050505020204" pitchFamily="18" charset="0"/>
              </a:rPr>
              <a:t>a franchise forgalmát a versenyjog körében a franchise-megállapodások egyes csoportjainak a versenykorlátozás tilalma alól történő mentesítéséről szóló 246/1997. (XII. 20.) Korm. rendelet határozta meg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Ptk.: önálló rendelkezések!</a:t>
            </a:r>
            <a:endParaRPr lang="hu-HU" sz="2200" dirty="0">
              <a:latin typeface="Bookman Old Style" panose="020506040505050202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franchise szerződés egy </a:t>
            </a:r>
            <a:r>
              <a:rPr lang="hu-HU" sz="2200" i="1" dirty="0" smtClean="0">
                <a:latin typeface="Bookman Old Style" panose="02050604050505020204" pitchFamily="18" charset="0"/>
              </a:rPr>
              <a:t>típuskombinációs-vegyes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i="1" dirty="0" smtClean="0">
                <a:latin typeface="Bookman Old Style" panose="02050604050505020204" pitchFamily="18" charset="0"/>
              </a:rPr>
              <a:t>szerződés</a:t>
            </a:r>
            <a:r>
              <a:rPr lang="hu-HU" sz="2200" dirty="0" smtClean="0">
                <a:latin typeface="Bookman Old Style" panose="02050604050505020204" pitchFamily="18" charset="0"/>
              </a:rPr>
              <a:t>, amely egyidejűleg foglal magában gondossági, eredménykötelmi, valamint adásvételi és használati elemeket.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hu-HU" sz="2200" dirty="0" smtClean="0">
                <a:latin typeface="Bookman Old Style" panose="02050604050505020204" pitchFamily="18" charset="0"/>
              </a:rPr>
              <a:t>Ptk.-</a:t>
            </a:r>
            <a:r>
              <a:rPr lang="hu-HU" sz="2200" dirty="0" err="1" smtClean="0">
                <a:latin typeface="Bookman Old Style" panose="02050604050505020204" pitchFamily="18" charset="0"/>
              </a:rPr>
              <a:t>ban</a:t>
            </a:r>
            <a:r>
              <a:rPr lang="hu-HU" sz="2200" dirty="0" smtClean="0">
                <a:latin typeface="Bookman Old Style" panose="02050604050505020204" pitchFamily="18" charset="0"/>
              </a:rPr>
              <a:t> részlegesen szabályozott franchise (jogbérleti) szerződés → Ptk. 6:376-6:381. §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hu-HU" sz="2200" dirty="0" smtClean="0">
                <a:latin typeface="Bookman Old Style" panose="02050604050505020204" pitchFamily="18" charset="0"/>
              </a:rPr>
              <a:t>Ptk.-n kívüli franchise – atipikus szerződés (vö.: Papp Tekla-féle csoportosítás)</a:t>
            </a:r>
          </a:p>
          <a:p>
            <a:pPr algn="just">
              <a:spcBef>
                <a:spcPts val="18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DE: </a:t>
            </a:r>
            <a:r>
              <a:rPr lang="hu-HU" sz="2200" dirty="0">
                <a:latin typeface="Bookman Old Style" panose="02050604050505020204" pitchFamily="18" charset="0"/>
              </a:rPr>
              <a:t>eltérő álláspontok is vannak: </a:t>
            </a:r>
            <a:r>
              <a:rPr lang="hu-HU" sz="2200" dirty="0" smtClean="0">
                <a:latin typeface="Bookman Old Style" panose="02050604050505020204" pitchFamily="18" charset="0"/>
              </a:rPr>
              <a:t>„</a:t>
            </a:r>
            <a:r>
              <a:rPr lang="hu-HU" sz="2200" i="1" dirty="0" smtClean="0">
                <a:latin typeface="Bookman Old Style" panose="02050604050505020204" pitchFamily="18" charset="0"/>
              </a:rPr>
              <a:t>helytelen </a:t>
            </a:r>
            <a:r>
              <a:rPr lang="hu-HU" sz="2200" i="1" dirty="0">
                <a:latin typeface="Bookman Old Style" panose="02050604050505020204" pitchFamily="18" charset="0"/>
              </a:rPr>
              <a:t>az a megközelítés, amely a franchise jogviszonyt egy egyszerű szerződéses kapcsolatnak állítja be</a:t>
            </a:r>
            <a:r>
              <a:rPr lang="hu-HU" sz="2200" dirty="0" smtClean="0">
                <a:latin typeface="Bookman Old Style" panose="02050604050505020204" pitchFamily="18" charset="0"/>
              </a:rPr>
              <a:t>.” (Darázs Lénárd)</a:t>
            </a:r>
          </a:p>
        </p:txBody>
      </p:sp>
    </p:spTree>
    <p:extLst>
      <p:ext uri="{BB962C8B-B14F-4D97-AF65-F5344CB8AC3E}">
        <p14:creationId xmlns:p14="http://schemas.microsoft.com/office/powerpoint/2010/main" val="1369992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88549" y="248270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19921" y="1030742"/>
            <a:ext cx="11902190" cy="586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dirty="0">
                <a:latin typeface="Bookman Old Style" panose="02050604050505020204" pitchFamily="18" charset="0"/>
              </a:rPr>
              <a:t>Ptk. 6:376. § (1) bekezdés: Jogbérleti szerződés alapján a jogbérletbe adó szerzői és iparjogvédelmi jogok által védett oltalmi tárgyakhoz, illetve védett ismerethez kapcsolódó felhasználási, hasznosítási vagy használati jogok engedélyezésére, a jogbérletbe vevő termékeknek, illetve szolgáltatásoknak a szerzői és iparjogvédelmi jogok által védett oltalmi tárgyaknak, illetve védett ismeretnek a felhasználásával, hasznosításával vagy használatával történő előállítására, illetve értékesítésére és díj fizetésére köteles.</a:t>
            </a:r>
          </a:p>
          <a:p>
            <a:pPr algn="just">
              <a:spcBef>
                <a:spcPts val="12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szerződés alapján a jogbérletbe vevő </a:t>
            </a:r>
            <a:r>
              <a:rPr lang="hu-HU" sz="2200" i="1" dirty="0" smtClean="0">
                <a:latin typeface="Bookman Old Style" panose="02050604050505020204" pitchFamily="18" charset="0"/>
              </a:rPr>
              <a:t>díjfizetés ellenében </a:t>
            </a:r>
            <a:r>
              <a:rPr lang="hu-HU" sz="2200" dirty="0" smtClean="0">
                <a:latin typeface="Bookman Old Style" panose="02050604050505020204" pitchFamily="18" charset="0"/>
              </a:rPr>
              <a:t>megszerzi azt a jogot, hogy </a:t>
            </a:r>
            <a:r>
              <a:rPr lang="hu-HU" sz="2200" i="1" dirty="0" smtClean="0">
                <a:latin typeface="Bookman Old Style" panose="02050604050505020204" pitchFamily="18" charset="0"/>
              </a:rPr>
              <a:t>saját nevében és saját javára </a:t>
            </a:r>
            <a:r>
              <a:rPr lang="hu-HU" sz="2200" dirty="0" smtClean="0">
                <a:latin typeface="Bookman Old Style" panose="02050604050505020204" pitchFamily="18" charset="0"/>
              </a:rPr>
              <a:t>használja a jogbérletbe adó vagy harmadik személy által kidolgozott </a:t>
            </a:r>
            <a:r>
              <a:rPr lang="hu-HU" sz="2200" i="1" dirty="0" smtClean="0">
                <a:latin typeface="Bookman Old Style" panose="02050604050505020204" pitchFamily="18" charset="0"/>
              </a:rPr>
              <a:t>üzleti modell</a:t>
            </a:r>
            <a:r>
              <a:rPr lang="hu-HU" sz="2200" dirty="0" smtClean="0">
                <a:latin typeface="Bookman Old Style" panose="02050604050505020204" pitchFamily="18" charset="0"/>
              </a:rPr>
              <a:t>t, vagyis úgy végezze </a:t>
            </a:r>
            <a:r>
              <a:rPr lang="hu-HU" sz="2200" i="1" dirty="0" smtClean="0">
                <a:latin typeface="Bookman Old Style" panose="02050604050505020204" pitchFamily="18" charset="0"/>
              </a:rPr>
              <a:t>szolgáltatások nyújtását</a:t>
            </a:r>
            <a:r>
              <a:rPr lang="hu-HU" sz="2200" dirty="0" smtClean="0">
                <a:latin typeface="Bookman Old Style" panose="02050604050505020204" pitchFamily="18" charset="0"/>
              </a:rPr>
              <a:t>, </a:t>
            </a:r>
            <a:r>
              <a:rPr lang="hu-HU" sz="2200" i="1" dirty="0">
                <a:latin typeface="Bookman Old Style" panose="02050604050505020204" pitchFamily="18" charset="0"/>
              </a:rPr>
              <a:t>áruk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i="1" dirty="0">
                <a:latin typeface="Bookman Old Style" panose="02050604050505020204" pitchFamily="18" charset="0"/>
              </a:rPr>
              <a:t>termelését</a:t>
            </a:r>
            <a:r>
              <a:rPr lang="hu-HU" sz="2200" dirty="0" smtClean="0">
                <a:latin typeface="Bookman Old Style" panose="02050604050505020204" pitchFamily="18" charset="0"/>
              </a:rPr>
              <a:t>, illetve </a:t>
            </a:r>
            <a:r>
              <a:rPr lang="hu-HU" sz="2200" i="1" dirty="0">
                <a:latin typeface="Bookman Old Style" panose="02050604050505020204" pitchFamily="18" charset="0"/>
              </a:rPr>
              <a:t>értékesítését</a:t>
            </a:r>
            <a:r>
              <a:rPr lang="hu-HU" sz="2200" dirty="0" smtClean="0">
                <a:latin typeface="Bookman Old Style" panose="02050604050505020204" pitchFamily="18" charset="0"/>
              </a:rPr>
              <a:t>, hogy az ehhez szükséges </a:t>
            </a:r>
            <a:r>
              <a:rPr lang="hu-HU" sz="2200" i="1" dirty="0">
                <a:latin typeface="Bookman Old Style" panose="02050604050505020204" pitchFamily="18" charset="0"/>
              </a:rPr>
              <a:t>szerzői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i="1" dirty="0">
                <a:latin typeface="Bookman Old Style" panose="02050604050505020204" pitchFamily="18" charset="0"/>
              </a:rPr>
              <a:t>jogi</a:t>
            </a:r>
            <a:r>
              <a:rPr lang="hu-HU" sz="2200" dirty="0" smtClean="0">
                <a:latin typeface="Bookman Old Style" panose="02050604050505020204" pitchFamily="18" charset="0"/>
              </a:rPr>
              <a:t> és </a:t>
            </a:r>
            <a:r>
              <a:rPr lang="hu-HU" sz="2200" i="1" dirty="0">
                <a:latin typeface="Bookman Old Style" panose="02050604050505020204" pitchFamily="18" charset="0"/>
              </a:rPr>
              <a:t>iparjogvédelmi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i="1" dirty="0">
                <a:latin typeface="Bookman Old Style" panose="02050604050505020204" pitchFamily="18" charset="0"/>
              </a:rPr>
              <a:t>oltalmi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i="1" dirty="0">
                <a:latin typeface="Bookman Old Style" panose="02050604050505020204" pitchFamily="18" charset="0"/>
              </a:rPr>
              <a:t>tárgyak</a:t>
            </a:r>
            <a:r>
              <a:rPr lang="hu-HU" sz="2200" dirty="0" smtClean="0">
                <a:latin typeface="Bookman Old Style" panose="02050604050505020204" pitchFamily="18" charset="0"/>
              </a:rPr>
              <a:t> és a </a:t>
            </a:r>
            <a:r>
              <a:rPr lang="hu-HU" sz="2200" i="1" dirty="0">
                <a:latin typeface="Bookman Old Style" panose="02050604050505020204" pitchFamily="18" charset="0"/>
              </a:rPr>
              <a:t>know-how</a:t>
            </a:r>
            <a:r>
              <a:rPr lang="hu-HU" sz="2200" dirty="0" smtClean="0">
                <a:latin typeface="Bookman Old Style" panose="02050604050505020204" pitchFamily="18" charset="0"/>
              </a:rPr>
              <a:t> (védett ismeret) használati, hasznosítási és felhasználási jogait (= vagyoni jellegű jogosultságok) a jogbérletbe adó bocsátja a rendelkezésére. </a:t>
            </a:r>
          </a:p>
          <a:p>
            <a:pPr marL="342900" indent="-342900" algn="just">
              <a:spcBef>
                <a:spcPts val="800"/>
              </a:spcBef>
              <a:buFontTx/>
              <a:buChar char="-"/>
            </a:pPr>
            <a:r>
              <a:rPr lang="hu-HU" sz="2200" dirty="0" smtClean="0">
                <a:latin typeface="Bookman Old Style" panose="02050604050505020204" pitchFamily="18" charset="0"/>
              </a:rPr>
              <a:t>fogalmilag visszterhes szerződés, tartós jogviszony</a:t>
            </a:r>
          </a:p>
          <a:p>
            <a:pPr marL="342900" indent="-342900" algn="just">
              <a:spcBef>
                <a:spcPts val="800"/>
              </a:spcBef>
              <a:buFontTx/>
              <a:buChar char="-"/>
            </a:pPr>
            <a:r>
              <a:rPr lang="hu-HU" sz="2200" dirty="0">
                <a:latin typeface="Bookman Old Style" panose="02050604050505020204" pitchFamily="18" charset="0"/>
              </a:rPr>
              <a:t>a</a:t>
            </a:r>
            <a:r>
              <a:rPr lang="hu-HU" sz="2200" dirty="0" smtClean="0">
                <a:latin typeface="Bookman Old Style" panose="02050604050505020204" pitchFamily="18" charset="0"/>
              </a:rPr>
              <a:t>kár határozott, akár határozatlan időre létesíthető</a:t>
            </a:r>
          </a:p>
        </p:txBody>
      </p:sp>
    </p:spTree>
    <p:extLst>
      <p:ext uri="{BB962C8B-B14F-4D97-AF65-F5344CB8AC3E}">
        <p14:creationId xmlns:p14="http://schemas.microsoft.com/office/powerpoint/2010/main" val="1590166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73122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pic>
        <p:nvPicPr>
          <p:cNvPr id="1032" name="Picture 8" descr="Mister Minit Savoya Park - nyitvatartás, cím, termékek, akci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395" y="2073991"/>
            <a:ext cx="2345320" cy="234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arriot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85" y="2598925"/>
            <a:ext cx="1928271" cy="105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MOL Hungary Logo Vec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85" y="5277262"/>
            <a:ext cx="2418725" cy="134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Fornetti logo foo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683" y="4829564"/>
            <a:ext cx="1787051" cy="178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://www.franchise.hu/upload/pics/cafefrei_logo-20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78" y="5196374"/>
            <a:ext cx="1784727" cy="142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ikea franchi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069" y="5277262"/>
            <a:ext cx="1554600" cy="11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476771" y="1254593"/>
            <a:ext cx="11195714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franchise tárgya alapján három fő típusa van:</a:t>
            </a:r>
          </a:p>
          <a:p>
            <a:pPr algn="just">
              <a:spcBef>
                <a:spcPts val="8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- </a:t>
            </a:r>
            <a:r>
              <a:rPr lang="hu-HU" sz="2200" dirty="0">
                <a:latin typeface="Bookman Old Style" panose="02050604050505020204" pitchFamily="18" charset="0"/>
              </a:rPr>
              <a:t>s</a:t>
            </a:r>
            <a:r>
              <a:rPr lang="hu-HU" sz="2200" dirty="0" smtClean="0">
                <a:latin typeface="Bookman Old Style" panose="02050604050505020204" pitchFamily="18" charset="0"/>
              </a:rPr>
              <a:t>zolgáltatási franchise → a franchise-átvevő valamilyen szolgáltatási tevékenységet végez 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76771" y="3911379"/>
            <a:ext cx="111957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- értékesítési (kereskedelmi) franchise → a franchise-átvevő tevékenysége meghatározott áru / termékcsalád franchise-átadó kereskedelmi neve (áruvédjegye) alatti értékesítésére irányul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pic>
        <p:nvPicPr>
          <p:cNvPr id="1064" name="Picture 40" descr="https://upload.wikimedia.org/wikipedia/commons/thumb/2/2e/Telekom_Logo_2013.svg/320px-Telekom_Logo_2013.svg.png?160504151229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00" y="2787474"/>
            <a:ext cx="1633856" cy="80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189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8914" y="473122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73122" y="1389124"/>
            <a:ext cx="11195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8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- termelési franchise → a franchise-átvevő meghatározott termékek előállítását végzi a franchise-átadó know-how-ja alapján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pic>
        <p:nvPicPr>
          <p:cNvPr id="2050" name="Picture 2" descr="http://vitaminszalon.hu/img/vtsz_logo_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71" y="2384121"/>
            <a:ext cx="1918885" cy="140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mg.franchising.pl/hu/f6f/d5c/mcdonalds-logo-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358" y="2580544"/>
            <a:ext cx="1209201" cy="92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Subway  franchise uk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524" y="2370436"/>
            <a:ext cx="1975371" cy="11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zövegdoboz 16"/>
          <p:cNvSpPr txBox="1"/>
          <p:nvPr/>
        </p:nvSpPr>
        <p:spPr>
          <a:xfrm>
            <a:off x="473122" y="4210164"/>
            <a:ext cx="11195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A franchise három típusa kombinált formában is megjelenhet → vegyes franchise („franchise mix”).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  <p:pic>
        <p:nvPicPr>
          <p:cNvPr id="18" name="Picture 30" descr="https://img.franchising.pl/hu/5b2/5db/high_care_cosmetic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31" y="5401585"/>
            <a:ext cx="4454311" cy="50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425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8835" y="742945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9" y="1808848"/>
            <a:ext cx="111957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AutoNum type="alphaLcParenR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alanyai</a:t>
            </a:r>
          </a:p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jogbérletbe adó (franchise-átadó) – jogbérletbe vevő (franchise-átvevő)</a:t>
            </a:r>
          </a:p>
          <a:p>
            <a:pPr marL="457200" indent="-457200" algn="just">
              <a:spcBef>
                <a:spcPts val="1800"/>
              </a:spcBef>
              <a:buClr>
                <a:srgbClr val="00B0F0"/>
              </a:buClr>
              <a:buSzPct val="80000"/>
              <a:buFont typeface="+mj-lt"/>
              <a:buAutoNum type="alphaLcParenR" startAt="2"/>
            </a:pPr>
            <a:r>
              <a:rPr lang="hu-HU" sz="2200" cap="small" dirty="0">
                <a:latin typeface="Bookman Old Style" panose="02050604050505020204" pitchFamily="18" charset="0"/>
              </a:rPr>
              <a:t>A szerződés </a:t>
            </a:r>
            <a:r>
              <a:rPr lang="hu-HU" sz="2200" cap="small" dirty="0" smtClean="0">
                <a:latin typeface="Bookman Old Style" panose="02050604050505020204" pitchFamily="18" charset="0"/>
              </a:rPr>
              <a:t>tárgya</a:t>
            </a:r>
          </a:p>
          <a:p>
            <a:pPr marL="342900" indent="-342900" algn="just">
              <a:spcBef>
                <a:spcPts val="1800"/>
              </a:spcBef>
              <a:buClr>
                <a:srgbClr val="00B0F0"/>
              </a:buClr>
              <a:buSzPct val="80000"/>
              <a:buFontTx/>
              <a:buChar char="-"/>
            </a:pPr>
            <a:r>
              <a:rPr lang="hu-HU" sz="2200" dirty="0" smtClean="0">
                <a:latin typeface="Bookman Old Style" panose="02050604050505020204" pitchFamily="18" charset="0"/>
              </a:rPr>
              <a:t>közvetlen tárgy (= magatartás</a:t>
            </a:r>
            <a:r>
              <a:rPr lang="hu-HU" sz="2200" dirty="0">
                <a:latin typeface="Bookman Old Style" panose="02050604050505020204" pitchFamily="18" charset="0"/>
              </a:rPr>
              <a:t>) → </a:t>
            </a:r>
            <a:r>
              <a:rPr lang="hu-HU" sz="2200" dirty="0" smtClean="0">
                <a:latin typeface="Bookman Old Style" panose="02050604050505020204" pitchFamily="18" charset="0"/>
              </a:rPr>
              <a:t>„engedélyezés” – egy </a:t>
            </a:r>
            <a:r>
              <a:rPr lang="hu-HU" sz="2200" dirty="0">
                <a:latin typeface="Bookman Old Style" panose="02050604050505020204" pitchFamily="18" charset="0"/>
              </a:rPr>
              <a:t>vagy több meghatározott, a szellemi tulajdon körébe eső </a:t>
            </a:r>
            <a:r>
              <a:rPr lang="hu-HU" sz="2200" dirty="0" smtClean="0">
                <a:latin typeface="Bookman Old Style" panose="02050604050505020204" pitchFamily="18" charset="0"/>
              </a:rPr>
              <a:t>tárgyhoz kapcsolódó vagyoni jellegű jogosultság (használat, hasznosítás, felhasználás) átengedése </a:t>
            </a:r>
            <a:r>
              <a:rPr lang="hu-HU" sz="2200" dirty="0">
                <a:latin typeface="Bookman Old Style" panose="02050604050505020204" pitchFamily="18" charset="0"/>
              </a:rPr>
              <a:t>(„licenciaelem</a:t>
            </a:r>
            <a:r>
              <a:rPr lang="hu-HU" sz="2200" dirty="0" smtClean="0">
                <a:latin typeface="Bookman Old Style" panose="02050604050505020204" pitchFamily="18" charset="0"/>
              </a:rPr>
              <a:t>”)</a:t>
            </a:r>
          </a:p>
          <a:p>
            <a:pPr marL="342900" indent="-342900" algn="just">
              <a:spcBef>
                <a:spcPts val="1800"/>
              </a:spcBef>
              <a:buClr>
                <a:srgbClr val="00B0F0"/>
              </a:buClr>
              <a:buSzPct val="80000"/>
              <a:buFontTx/>
              <a:buChar char="-"/>
            </a:pPr>
            <a:r>
              <a:rPr lang="hu-HU" sz="2200" dirty="0">
                <a:latin typeface="Bookman Old Style" panose="02050604050505020204" pitchFamily="18" charset="0"/>
              </a:rPr>
              <a:t>k</a:t>
            </a:r>
            <a:r>
              <a:rPr lang="hu-HU" sz="2200" dirty="0" smtClean="0">
                <a:latin typeface="Bookman Old Style" panose="02050604050505020204" pitchFamily="18" charset="0"/>
              </a:rPr>
              <a:t>özvetett tárgy (= amire a közvetlen tárgy irányul) → </a:t>
            </a:r>
            <a:r>
              <a:rPr lang="hu-HU" sz="2200" dirty="0">
                <a:latin typeface="Bookman Old Style" panose="02050604050505020204" pitchFamily="18" charset="0"/>
              </a:rPr>
              <a:t>a szellemi tulajdon körébe </a:t>
            </a:r>
            <a:r>
              <a:rPr lang="hu-HU" sz="2200" dirty="0" smtClean="0">
                <a:latin typeface="Bookman Old Style" panose="02050604050505020204" pitchFamily="18" charset="0"/>
              </a:rPr>
              <a:t>tartozó, a szerzői jog vagy az iparjogvédelmi jog által védett oltalmi tárgyak (szabadalom, használati minta, védjegy, földrajzi árujelző, stb.), valamint know-how</a:t>
            </a:r>
            <a:endParaRPr lang="hu-HU" sz="2200" dirty="0">
              <a:latin typeface="Bookman Old Style" panose="02050604050505020204" pitchFamily="18" charset="0"/>
            </a:endParaRPr>
          </a:p>
          <a:p>
            <a:pPr algn="just">
              <a:spcBef>
                <a:spcPts val="800"/>
              </a:spcBef>
            </a:pPr>
            <a:endParaRPr lang="hu-HU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53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3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tartalma</a:t>
            </a:r>
          </a:p>
          <a:p>
            <a:pPr algn="just">
              <a:spcBef>
                <a:spcPts val="800"/>
              </a:spcBef>
            </a:pPr>
            <a:r>
              <a:rPr lang="hu-HU" sz="2200" u="sng" dirty="0" smtClean="0">
                <a:latin typeface="Bookman Old Style" panose="02050604050505020204" pitchFamily="18" charset="0"/>
              </a:rPr>
              <a:t>A jogbérletbe adó jogai és kötelezettségei</a:t>
            </a:r>
          </a:p>
          <a:p>
            <a:pPr marL="457200" indent="-457200" algn="just">
              <a:spcBef>
                <a:spcPts val="1000"/>
              </a:spcBef>
              <a:buAutoNum type="arabicPeriod"/>
            </a:pP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jogbérletbe adót a termék és a szolgáltatás </a:t>
            </a:r>
            <a:r>
              <a:rPr lang="hu-HU" sz="2200" i="1" dirty="0">
                <a:latin typeface="Bookman Old Style" panose="02050604050505020204" pitchFamily="18" charset="0"/>
              </a:rPr>
              <a:t>előállítás</a:t>
            </a:r>
            <a:r>
              <a:rPr lang="hu-HU" sz="2200" dirty="0">
                <a:latin typeface="Bookman Old Style" panose="02050604050505020204" pitchFamily="18" charset="0"/>
              </a:rPr>
              <a:t>ával és </a:t>
            </a:r>
            <a:r>
              <a:rPr lang="hu-HU" sz="2200" i="1" dirty="0">
                <a:latin typeface="Bookman Old Style" panose="02050604050505020204" pitchFamily="18" charset="0"/>
              </a:rPr>
              <a:t>értékesítés</a:t>
            </a:r>
            <a:r>
              <a:rPr lang="hu-HU" sz="2200" dirty="0">
                <a:latin typeface="Bookman Old Style" panose="02050604050505020204" pitchFamily="18" charset="0"/>
              </a:rPr>
              <a:t>ével, valamint a hálózat és az előállított, illetve értékesített dolog </a:t>
            </a:r>
            <a:r>
              <a:rPr lang="hu-HU" sz="2200" i="1" dirty="0">
                <a:latin typeface="Bookman Old Style" panose="02050604050505020204" pitchFamily="18" charset="0"/>
              </a:rPr>
              <a:t>jóhírnevének megóvásával kapcsolatban</a:t>
            </a:r>
            <a:r>
              <a:rPr lang="hu-HU" sz="2200" dirty="0">
                <a:latin typeface="Bookman Old Style" panose="02050604050505020204" pitchFamily="18" charset="0"/>
              </a:rPr>
              <a:t> </a:t>
            </a:r>
            <a:r>
              <a:rPr lang="hu-HU" sz="2200" u="sng" dirty="0">
                <a:latin typeface="Bookman Old Style" panose="02050604050505020204" pitchFamily="18" charset="0"/>
              </a:rPr>
              <a:t>utasítási jog </a:t>
            </a:r>
            <a:r>
              <a:rPr lang="hu-HU" sz="2200" dirty="0">
                <a:latin typeface="Bookman Old Style" panose="02050604050505020204" pitchFamily="18" charset="0"/>
              </a:rPr>
              <a:t>illeti meg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spcBef>
                <a:spcPts val="10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	</a:t>
            </a:r>
            <a:r>
              <a:rPr lang="hu-HU" sz="2200" dirty="0" smtClean="0">
                <a:latin typeface="Bookman Old Style" panose="02050604050505020204" pitchFamily="18" charset="0"/>
              </a:rPr>
              <a:t>DE: célszerűtlen vagy szakszerűtlen utasítás → a jogbérletbe vevőt 	figyelmeztetési kötelezettség terheli </a:t>
            </a:r>
          </a:p>
          <a:p>
            <a:pPr algn="just">
              <a:spcBef>
                <a:spcPts val="1000"/>
              </a:spcBef>
            </a:pPr>
            <a:r>
              <a:rPr lang="hu-HU" sz="2200" dirty="0" smtClean="0">
                <a:latin typeface="Bookman Old Style" panose="02050604050505020204" pitchFamily="18" charset="0"/>
              </a:rPr>
              <a:t>	- ha </a:t>
            </a:r>
            <a:r>
              <a:rPr lang="hu-HU" sz="2200" dirty="0">
                <a:latin typeface="Bookman Old Style" panose="02050604050505020204" pitchFamily="18" charset="0"/>
              </a:rPr>
              <a:t>a jogbérletbe adó a figyelmeztetés ellenére fenntartja az </a:t>
            </a:r>
            <a:r>
              <a:rPr lang="hu-HU" sz="2200" dirty="0" smtClean="0">
                <a:latin typeface="Bookman Old Style" panose="02050604050505020204" pitchFamily="18" charset="0"/>
              </a:rPr>
              <a:t>utasítását </a:t>
            </a:r>
            <a:r>
              <a:rPr lang="hu-HU" sz="2200" dirty="0">
                <a:latin typeface="Bookman Old Style" panose="02050604050505020204" pitchFamily="18" charset="0"/>
              </a:rPr>
              <a:t>→</a:t>
            </a:r>
            <a:r>
              <a:rPr lang="hu-HU" sz="2200" dirty="0" smtClean="0">
                <a:latin typeface="Bookman Old Style" panose="02050604050505020204" pitchFamily="18" charset="0"/>
              </a:rPr>
              <a:t> </a:t>
            </a:r>
            <a:r>
              <a:rPr lang="hu-HU" sz="2200" dirty="0">
                <a:latin typeface="Bookman Old Style" panose="02050604050505020204" pitchFamily="18" charset="0"/>
              </a:rPr>
              <a:t>a </a:t>
            </a:r>
            <a:r>
              <a:rPr lang="hu-HU" sz="2200" dirty="0" smtClean="0">
                <a:latin typeface="Bookman Old Style" panose="02050604050505020204" pitchFamily="18" charset="0"/>
              </a:rPr>
              <a:t>	jogbérletbe </a:t>
            </a:r>
            <a:r>
              <a:rPr lang="hu-HU" sz="2200" dirty="0">
                <a:latin typeface="Bookman Old Style" panose="02050604050505020204" pitchFamily="18" charset="0"/>
              </a:rPr>
              <a:t>vevő köteles az utasítást </a:t>
            </a:r>
            <a:r>
              <a:rPr lang="hu-HU" sz="2200" dirty="0" smtClean="0">
                <a:latin typeface="Bookman Old Style" panose="02050604050505020204" pitchFamily="18" charset="0"/>
              </a:rPr>
              <a:t>teljesíteni – az </a:t>
            </a:r>
            <a:r>
              <a:rPr lang="hu-HU" sz="2200" dirty="0">
                <a:latin typeface="Bookman Old Style" panose="02050604050505020204" pitchFamily="18" charset="0"/>
              </a:rPr>
              <a:t>utasítás teljesítéséből eredő </a:t>
            </a:r>
            <a:r>
              <a:rPr lang="hu-HU" sz="2200" dirty="0" smtClean="0">
                <a:latin typeface="Bookman Old Style" panose="02050604050505020204" pitchFamily="18" charset="0"/>
              </a:rPr>
              <a:t>	kárért </a:t>
            </a:r>
            <a:r>
              <a:rPr lang="hu-HU" sz="2200" dirty="0">
                <a:latin typeface="Bookman Old Style" panose="02050604050505020204" pitchFamily="18" charset="0"/>
              </a:rPr>
              <a:t>a jogbérletbe adó </a:t>
            </a:r>
            <a:r>
              <a:rPr lang="hu-HU" sz="2200" dirty="0" smtClean="0">
                <a:latin typeface="Bookman Old Style" panose="02050604050505020204" pitchFamily="18" charset="0"/>
              </a:rPr>
              <a:t>felel! </a:t>
            </a:r>
          </a:p>
          <a:p>
            <a:pPr algn="just">
              <a:spcBef>
                <a:spcPts val="1000"/>
              </a:spcBef>
            </a:pPr>
            <a:r>
              <a:rPr lang="hu-HU" sz="2200" dirty="0">
                <a:latin typeface="Bookman Old Style" panose="02050604050505020204" pitchFamily="18" charset="0"/>
              </a:rPr>
              <a:t>	</a:t>
            </a:r>
            <a:r>
              <a:rPr lang="hu-HU" sz="2200" dirty="0" smtClean="0">
                <a:latin typeface="Bookman Old Style" panose="02050604050505020204" pitchFamily="18" charset="0"/>
              </a:rPr>
              <a:t>- a </a:t>
            </a:r>
            <a:r>
              <a:rPr lang="hu-HU" sz="2200" dirty="0">
                <a:latin typeface="Bookman Old Style" panose="02050604050505020204" pitchFamily="18" charset="0"/>
              </a:rPr>
              <a:t>jogbérletbe vevő </a:t>
            </a:r>
            <a:r>
              <a:rPr lang="hu-HU" sz="2200" i="1" dirty="0">
                <a:latin typeface="Bookman Old Style" panose="02050604050505020204" pitchFamily="18" charset="0"/>
              </a:rPr>
              <a:t>köteles megtagadni </a:t>
            </a:r>
            <a:r>
              <a:rPr lang="hu-HU" sz="2200" dirty="0">
                <a:latin typeface="Bookman Old Style" panose="02050604050505020204" pitchFamily="18" charset="0"/>
              </a:rPr>
              <a:t>az utasítás teljesítését, ha annak </a:t>
            </a:r>
            <a:r>
              <a:rPr lang="hu-HU" sz="2200" dirty="0" smtClean="0">
                <a:latin typeface="Bookman Old Style" panose="02050604050505020204" pitchFamily="18" charset="0"/>
              </a:rPr>
              <a:t>	végrehajtása </a:t>
            </a:r>
            <a:r>
              <a:rPr lang="hu-HU" sz="2200" dirty="0">
                <a:latin typeface="Bookman Old Style" panose="02050604050505020204" pitchFamily="18" charset="0"/>
              </a:rPr>
              <a:t>jogszabály vagy hatósági határozat megsértéséhez vezetne, vagy </a:t>
            </a:r>
            <a:r>
              <a:rPr lang="hu-HU" sz="2200" dirty="0" smtClean="0">
                <a:latin typeface="Bookman Old Style" panose="02050604050505020204" pitchFamily="18" charset="0"/>
              </a:rPr>
              <a:t>	veszélyeztetné </a:t>
            </a:r>
            <a:r>
              <a:rPr lang="hu-HU" sz="2200" dirty="0">
                <a:latin typeface="Bookman Old Style" panose="02050604050505020204" pitchFamily="18" charset="0"/>
              </a:rPr>
              <a:t>mások személyét vagy </a:t>
            </a:r>
            <a:r>
              <a:rPr lang="hu-HU" sz="2200" dirty="0" smtClean="0">
                <a:latin typeface="Bookman Old Style" panose="02050604050505020204" pitchFamily="18" charset="0"/>
              </a:rPr>
              <a:t>vagyonát</a:t>
            </a:r>
            <a:endParaRPr lang="hu-HU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04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3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tartalma</a:t>
            </a:r>
          </a:p>
          <a:p>
            <a:pPr algn="just">
              <a:spcBef>
                <a:spcPts val="800"/>
              </a:spcBef>
            </a:pPr>
            <a:r>
              <a:rPr lang="hu-HU" sz="2200" u="sng" dirty="0" smtClean="0">
                <a:latin typeface="Bookman Old Style" panose="02050604050505020204" pitchFamily="18" charset="0"/>
              </a:rPr>
              <a:t>A jogbérletbe adó jogai és kötelezettségei</a:t>
            </a:r>
          </a:p>
          <a:p>
            <a:pPr marL="457200" indent="-457200" algn="just">
              <a:spcBef>
                <a:spcPts val="800"/>
              </a:spcBef>
              <a:buFont typeface="+mj-lt"/>
              <a:buAutoNum type="arabicPeriod" startAt="2"/>
            </a:pP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jogbérletbe adót </a:t>
            </a:r>
            <a:r>
              <a:rPr lang="hu-HU" sz="2200" dirty="0" smtClean="0">
                <a:latin typeface="Bookman Old Style" panose="02050604050505020204" pitchFamily="18" charset="0"/>
              </a:rPr>
              <a:t>az utasítási joghoz szorosan kapcsolódóan ellenőrzési jog is megilleti </a:t>
            </a:r>
            <a:r>
              <a:rPr lang="hu-HU" sz="2200" dirty="0">
                <a:latin typeface="Bookman Old Style" panose="02050604050505020204" pitchFamily="18" charset="0"/>
              </a:rPr>
              <a:t>	→ jogosult a szerződésben és az utasításaiban foglaltak teljesítését </a:t>
            </a:r>
            <a:r>
              <a:rPr lang="hu-HU" sz="2200" dirty="0" smtClean="0">
                <a:latin typeface="Bookman Old Style" panose="02050604050505020204" pitchFamily="18" charset="0"/>
              </a:rPr>
              <a:t>ellenőrizni</a:t>
            </a:r>
            <a:endParaRPr lang="hu-HU" sz="2200" dirty="0">
              <a:latin typeface="Bookman Old Style" panose="02050604050505020204" pitchFamily="18" charset="0"/>
            </a:endParaRPr>
          </a:p>
          <a:p>
            <a:pPr marL="457200" indent="-457200" algn="just">
              <a:spcBef>
                <a:spcPts val="800"/>
              </a:spcBef>
              <a:buFont typeface="+mj-lt"/>
              <a:buAutoNum type="arabicPeriod" startAt="2"/>
            </a:pPr>
            <a:r>
              <a:rPr lang="hu-HU" sz="2200" dirty="0" smtClean="0">
                <a:latin typeface="Bookman Old Style" panose="02050604050505020204" pitchFamily="18" charset="0"/>
              </a:rPr>
              <a:t>„típusfüggő” jogosultságok → beszerzési kizárólagosság, reklámpolitika meghatározása, stb.</a:t>
            </a:r>
          </a:p>
          <a:p>
            <a:pPr marL="457200" indent="-457200" algn="just">
              <a:spcBef>
                <a:spcPts val="800"/>
              </a:spcBef>
              <a:buFont typeface="+mj-lt"/>
              <a:buAutoNum type="arabicPeriod" startAt="2"/>
            </a:pPr>
            <a:r>
              <a:rPr lang="hu-HU" sz="2200" dirty="0" smtClean="0">
                <a:latin typeface="Bookman Old Style" panose="02050604050505020204" pitchFamily="18" charset="0"/>
              </a:rPr>
              <a:t>„átengedés” (főkötelezettség) = felhasználási, hasznosítási vagy használati jogok engedélyezése</a:t>
            </a:r>
          </a:p>
          <a:p>
            <a:pPr marL="457200" indent="-457200" algn="just">
              <a:spcBef>
                <a:spcPts val="800"/>
              </a:spcBef>
              <a:buFont typeface="+mj-lt"/>
              <a:buAutoNum type="arabicPeriod" startAt="2"/>
            </a:pPr>
            <a:r>
              <a:rPr lang="hu-HU" sz="2200" dirty="0">
                <a:latin typeface="Bookman Old Style" panose="02050604050505020204" pitchFamily="18" charset="0"/>
              </a:rPr>
              <a:t>j</a:t>
            </a:r>
            <a:r>
              <a:rPr lang="hu-HU" sz="2200" dirty="0" smtClean="0">
                <a:latin typeface="Bookman Old Style" panose="02050604050505020204" pitchFamily="18" charset="0"/>
              </a:rPr>
              <a:t>ogszavatosság </a:t>
            </a:r>
            <a:r>
              <a:rPr lang="hu-HU" sz="2200" dirty="0">
                <a:latin typeface="Bookman Old Style" panose="02050604050505020204" pitchFamily="18" charset="0"/>
              </a:rPr>
              <a:t>→ </a:t>
            </a:r>
            <a:r>
              <a:rPr lang="hu-HU" sz="2200" dirty="0" smtClean="0">
                <a:latin typeface="Bookman Old Style" panose="02050604050505020204" pitchFamily="18" charset="0"/>
              </a:rPr>
              <a:t>a jogbérletbe adó köteles </a:t>
            </a:r>
            <a:r>
              <a:rPr lang="hu-HU" sz="2200" dirty="0">
                <a:latin typeface="Bookman Old Style" panose="02050604050505020204" pitchFamily="18" charset="0"/>
              </a:rPr>
              <a:t>biztosítani a jogbérletbe vevő számára a franchise működtetéséhez szükséges felhasználási, hasznosítási és használati jogok </a:t>
            </a:r>
            <a:r>
              <a:rPr lang="hu-HU" sz="2200" i="1" dirty="0">
                <a:latin typeface="Bookman Old Style" panose="02050604050505020204" pitchFamily="18" charset="0"/>
              </a:rPr>
              <a:t>folyamatos és zavartalan </a:t>
            </a:r>
            <a:r>
              <a:rPr lang="hu-HU" sz="2200" i="1" dirty="0" smtClean="0">
                <a:latin typeface="Bookman Old Style" panose="02050604050505020204" pitchFamily="18" charset="0"/>
              </a:rPr>
              <a:t>gyakorlását</a:t>
            </a:r>
            <a:r>
              <a:rPr lang="hu-HU" sz="2200" dirty="0" smtClean="0">
                <a:latin typeface="Bookman Old Style" panose="02050604050505020204" pitchFamily="18" charset="0"/>
              </a:rPr>
              <a:t> (pl. jogi oltalom fenntartása</a:t>
            </a:r>
            <a:r>
              <a:rPr lang="hu-HU" sz="2200" dirty="0">
                <a:latin typeface="Bookman Old Style" panose="02050604050505020204" pitchFamily="18" charset="0"/>
              </a:rPr>
              <a:t>) </a:t>
            </a:r>
            <a:r>
              <a:rPr lang="hu-HU" sz="2200" dirty="0" smtClean="0">
                <a:latin typeface="Bookman Old Style" panose="02050604050505020204" pitchFamily="18" charset="0"/>
              </a:rPr>
              <a:t>→ e </a:t>
            </a:r>
            <a:r>
              <a:rPr lang="hu-HU" sz="2200" dirty="0">
                <a:latin typeface="Bookman Old Style" panose="02050604050505020204" pitchFamily="18" charset="0"/>
              </a:rPr>
              <a:t>kötelezettség megszegése esetén a jogbérletbe vevő a hibás teljesítés szabályai alapján léphet fel a jogbérletbe adóval szemben.</a:t>
            </a:r>
          </a:p>
        </p:txBody>
      </p:sp>
    </p:spTree>
    <p:extLst>
      <p:ext uri="{BB962C8B-B14F-4D97-AF65-F5344CB8AC3E}">
        <p14:creationId xmlns:p14="http://schemas.microsoft.com/office/powerpoint/2010/main" val="499667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575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3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tartalma</a:t>
            </a:r>
          </a:p>
          <a:p>
            <a:pPr algn="just">
              <a:spcBef>
                <a:spcPts val="800"/>
              </a:spcBef>
            </a:pPr>
            <a:r>
              <a:rPr lang="hu-HU" sz="2200" u="sng" dirty="0" smtClean="0">
                <a:latin typeface="Bookman Old Style" panose="02050604050505020204" pitchFamily="18" charset="0"/>
              </a:rPr>
              <a:t>A jogbérletbe adó jogai és kötelezettségei</a:t>
            </a:r>
          </a:p>
          <a:p>
            <a:pPr marL="457200" indent="-457200" algn="just">
              <a:spcBef>
                <a:spcPts val="1000"/>
              </a:spcBef>
              <a:buFont typeface="+mj-lt"/>
              <a:buAutoNum type="arabicPeriod" startAt="6"/>
            </a:pPr>
            <a:r>
              <a:rPr lang="hu-HU" sz="2200" dirty="0">
                <a:latin typeface="Bookman Old Style" panose="02050604050505020204" pitchFamily="18" charset="0"/>
              </a:rPr>
              <a:t>j</a:t>
            </a:r>
            <a:r>
              <a:rPr lang="hu-HU" sz="2200" dirty="0" smtClean="0">
                <a:latin typeface="Bookman Old Style" panose="02050604050505020204" pitchFamily="18" charset="0"/>
              </a:rPr>
              <a:t>óhírnév megóvása </a:t>
            </a:r>
            <a:r>
              <a:rPr lang="hu-HU" sz="2200" dirty="0">
                <a:latin typeface="Bookman Old Style" panose="02050604050505020204" pitchFamily="18" charset="0"/>
              </a:rPr>
              <a:t>	→ az előállított, illetve értékesített termékek és </a:t>
            </a:r>
            <a:r>
              <a:rPr lang="hu-HU" sz="2200" dirty="0" smtClean="0">
                <a:latin typeface="Bookman Old Style" panose="02050604050505020204" pitchFamily="18" charset="0"/>
              </a:rPr>
              <a:t>szolgáltatások, valamint a hálózat jóhírnevének megóvására irányul! (vö.: forgalmazási szerződés) → reklámozási kötelezettség: </a:t>
            </a:r>
            <a:r>
              <a:rPr lang="hu-HU" sz="2200" dirty="0">
                <a:latin typeface="Bookman Old Style" panose="02050604050505020204" pitchFamily="18" charset="0"/>
              </a:rPr>
              <a:t>a jogbérletbe adó </a:t>
            </a:r>
            <a:r>
              <a:rPr lang="hu-HU" sz="2200" dirty="0" smtClean="0">
                <a:latin typeface="Bookman Old Style" panose="02050604050505020204" pitchFamily="18" charset="0"/>
              </a:rPr>
              <a:t>tervezi meg és hangolja össze a franchise-hálózat </a:t>
            </a:r>
            <a:r>
              <a:rPr lang="hu-HU" sz="2200" dirty="0">
                <a:latin typeface="Bookman Old Style" panose="02050604050505020204" pitchFamily="18" charset="0"/>
              </a:rPr>
              <a:t>jellegének megfelelő </a:t>
            </a:r>
            <a:r>
              <a:rPr lang="hu-HU" sz="2200" dirty="0" smtClean="0">
                <a:latin typeface="Bookman Old Style" panose="02050604050505020204" pitchFamily="18" charset="0"/>
              </a:rPr>
              <a:t>reklámot!</a:t>
            </a:r>
          </a:p>
          <a:p>
            <a:pPr marL="457200" indent="-457200" algn="just">
              <a:spcBef>
                <a:spcPts val="1000"/>
              </a:spcBef>
              <a:buFont typeface="+mj-lt"/>
              <a:buAutoNum type="arabicPeriod" startAt="6"/>
            </a:pPr>
            <a:r>
              <a:rPr lang="hu-HU" sz="2200" dirty="0" smtClean="0">
                <a:latin typeface="Bookman Old Style" panose="02050604050505020204" pitchFamily="18" charset="0"/>
              </a:rPr>
              <a:t>ellátási kötelezettség → </a:t>
            </a:r>
            <a:r>
              <a:rPr lang="hu-HU" sz="2200" dirty="0">
                <a:latin typeface="Bookman Old Style" panose="02050604050505020204" pitchFamily="18" charset="0"/>
              </a:rPr>
              <a:t>csak akkor, ha </a:t>
            </a: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jogbérletbe vevő az értékesítendő terméket vagy a termék előállításához szükséges alapanyagot a jogbérletbe adótól vagy a jogbérletbe adó által meghatározott személytől köteles </a:t>
            </a:r>
            <a:r>
              <a:rPr lang="hu-HU" sz="2200" dirty="0" smtClean="0">
                <a:latin typeface="Bookman Old Style" panose="02050604050505020204" pitchFamily="18" charset="0"/>
              </a:rPr>
              <a:t>beszerezni</a:t>
            </a:r>
          </a:p>
          <a:p>
            <a:pPr marL="800100" lvl="1" indent="-342900" algn="just">
              <a:spcBef>
                <a:spcPts val="1000"/>
              </a:spcBef>
              <a:buFontTx/>
              <a:buChar char="-"/>
            </a:pPr>
            <a:r>
              <a:rPr lang="hu-HU" sz="2200" dirty="0" smtClean="0">
                <a:latin typeface="Bookman Old Style" panose="02050604050505020204" pitchFamily="18" charset="0"/>
              </a:rPr>
              <a:t>„minőségbiztosítás”</a:t>
            </a:r>
          </a:p>
          <a:p>
            <a:pPr marL="800100" lvl="1" indent="-342900" algn="just">
              <a:spcBef>
                <a:spcPts val="1000"/>
              </a:spcBef>
              <a:buFontTx/>
              <a:buChar char="-"/>
            </a:pPr>
            <a:r>
              <a:rPr lang="hu-HU" sz="2200" dirty="0">
                <a:latin typeface="Bookman Old Style" panose="02050604050505020204" pitchFamily="18" charset="0"/>
              </a:rPr>
              <a:t>ha a jogbérletbe adó a jogbérletbe vevő megrendelését nem teljesíti, a jogbérletbe vevő jogosult a terméket vagy az alapanyagot máshonnan </a:t>
            </a:r>
            <a:r>
              <a:rPr lang="hu-HU" sz="2200" dirty="0" smtClean="0">
                <a:latin typeface="Bookman Old Style" panose="02050604050505020204" pitchFamily="18" charset="0"/>
              </a:rPr>
              <a:t>beszerezni</a:t>
            </a:r>
          </a:p>
          <a:p>
            <a:pPr marL="457200" indent="-457200" algn="just">
              <a:spcBef>
                <a:spcPts val="1000"/>
              </a:spcBef>
              <a:buFont typeface="+mj-lt"/>
              <a:buAutoNum type="arabicPeriod" startAt="6"/>
            </a:pPr>
            <a:endParaRPr lang="hu-HU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808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44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3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tartalma</a:t>
            </a:r>
          </a:p>
          <a:p>
            <a:pPr algn="just">
              <a:spcBef>
                <a:spcPts val="800"/>
              </a:spcBef>
            </a:pPr>
            <a:r>
              <a:rPr lang="hu-HU" sz="2200" u="sng" dirty="0" smtClean="0">
                <a:latin typeface="Bookman Old Style" panose="02050604050505020204" pitchFamily="18" charset="0"/>
              </a:rPr>
              <a:t>A jogbérletbe vevő jogai és kötelezettségei</a:t>
            </a:r>
          </a:p>
          <a:p>
            <a:pPr marL="457200" indent="-457200" algn="just">
              <a:spcBef>
                <a:spcPts val="1000"/>
              </a:spcBef>
              <a:buSzPct val="100000"/>
              <a:buFont typeface="+mj-lt"/>
              <a:buAutoNum type="arabicPeriod"/>
            </a:pPr>
            <a:r>
              <a:rPr lang="hu-HU" sz="2200" dirty="0" smtClean="0">
                <a:latin typeface="Bookman Old Style" panose="02050604050505020204" pitchFamily="18" charset="0"/>
              </a:rPr>
              <a:t>díjfizetési kötelezettség</a:t>
            </a:r>
            <a:r>
              <a:rPr lang="hu-HU" sz="2200" dirty="0">
                <a:latin typeface="Bookman Old Style" panose="02050604050505020204" pitchFamily="18" charset="0"/>
              </a:rPr>
              <a:t>	</a:t>
            </a:r>
          </a:p>
          <a:p>
            <a:pPr algn="just">
              <a:spcBef>
                <a:spcPts val="1000"/>
              </a:spcBef>
              <a:buSzPct val="100000"/>
            </a:pPr>
            <a:r>
              <a:rPr lang="hu-HU" sz="2200" dirty="0" smtClean="0">
                <a:latin typeface="Bookman Old Style" panose="02050604050505020204" pitchFamily="18" charset="0"/>
              </a:rPr>
              <a:t>	- a jogbérleti szerződés visszterhes szerződés</a:t>
            </a:r>
          </a:p>
          <a:p>
            <a:pPr algn="just">
              <a:spcBef>
                <a:spcPts val="1000"/>
              </a:spcBef>
              <a:buSzPct val="100000"/>
            </a:pPr>
            <a:r>
              <a:rPr lang="hu-HU" sz="2200" dirty="0">
                <a:latin typeface="Bookman Old Style" panose="02050604050505020204" pitchFamily="18" charset="0"/>
              </a:rPr>
              <a:t>	</a:t>
            </a:r>
            <a:r>
              <a:rPr lang="hu-HU" sz="2200" dirty="0" smtClean="0">
                <a:latin typeface="Bookman Old Style" panose="02050604050505020204" pitchFamily="18" charset="0"/>
              </a:rPr>
              <a:t>- a franchise díj több összetevőből áll: belépési díj + oktatási díja (ha van ilyen) + 	forgalmi jutalék (</a:t>
            </a:r>
            <a:r>
              <a:rPr lang="hu-HU" sz="2200" i="1" dirty="0" err="1" smtClean="0">
                <a:latin typeface="Bookman Old Style" panose="02050604050505020204" pitchFamily="18" charset="0"/>
              </a:rPr>
              <a:t>rotary</a:t>
            </a:r>
            <a:r>
              <a:rPr lang="hu-HU" sz="2200" dirty="0" smtClean="0">
                <a:latin typeface="Bookman Old Style" panose="02050604050505020204" pitchFamily="18" charset="0"/>
              </a:rPr>
              <a:t>)</a:t>
            </a:r>
          </a:p>
          <a:p>
            <a:pPr marL="457200" indent="-457200" algn="just">
              <a:spcBef>
                <a:spcPts val="1200"/>
              </a:spcBef>
              <a:buSzPct val="100000"/>
              <a:buAutoNum type="arabicPeriod" startAt="2"/>
            </a:pPr>
            <a:r>
              <a:rPr lang="hu-HU" sz="2200" dirty="0" smtClean="0">
                <a:latin typeface="Bookman Old Style" panose="02050604050505020204" pitchFamily="18" charset="0"/>
              </a:rPr>
              <a:t>titoktartási </a:t>
            </a:r>
            <a:r>
              <a:rPr lang="hu-HU" sz="2200" dirty="0">
                <a:latin typeface="Bookman Old Style" panose="02050604050505020204" pitchFamily="18" charset="0"/>
              </a:rPr>
              <a:t>kötelezettség </a:t>
            </a:r>
            <a:r>
              <a:rPr lang="hu-HU" sz="2200" dirty="0" smtClean="0">
                <a:latin typeface="Bookman Old Style" panose="02050604050505020204" pitchFamily="18" charset="0"/>
              </a:rPr>
              <a:t>→ a </a:t>
            </a:r>
            <a:r>
              <a:rPr lang="hu-HU" sz="2200" dirty="0">
                <a:latin typeface="Bookman Old Style" panose="02050604050505020204" pitchFamily="18" charset="0"/>
              </a:rPr>
              <a:t>jogbérletbe vevő köteles a rendelkezésére bocsátott ismeretet </a:t>
            </a:r>
            <a:r>
              <a:rPr lang="hu-HU" sz="2200" dirty="0" smtClean="0">
                <a:latin typeface="Bookman Old Style" panose="02050604050505020204" pitchFamily="18" charset="0"/>
              </a:rPr>
              <a:t>megóvni</a:t>
            </a:r>
          </a:p>
          <a:p>
            <a:pPr marL="457200" indent="-457200" algn="just">
              <a:spcBef>
                <a:spcPts val="1200"/>
              </a:spcBef>
              <a:buSzPct val="100000"/>
              <a:buAutoNum type="arabicPeriod" startAt="2"/>
            </a:pPr>
            <a:r>
              <a:rPr lang="hu-HU" sz="2200" dirty="0">
                <a:latin typeface="Bookman Old Style" panose="02050604050505020204" pitchFamily="18" charset="0"/>
              </a:rPr>
              <a:t>j</a:t>
            </a:r>
            <a:r>
              <a:rPr lang="hu-HU" sz="2200" dirty="0" smtClean="0">
                <a:latin typeface="Bookman Old Style" panose="02050604050505020204" pitchFamily="18" charset="0"/>
              </a:rPr>
              <a:t>óhírnév megóvása</a:t>
            </a:r>
          </a:p>
          <a:p>
            <a:pPr marL="457200" indent="-457200" algn="just">
              <a:spcBef>
                <a:spcPts val="1200"/>
              </a:spcBef>
              <a:buSzPct val="100000"/>
              <a:buAutoNum type="arabicPeriod" startAt="2"/>
            </a:pPr>
            <a:r>
              <a:rPr lang="hu-HU" sz="2200" dirty="0">
                <a:latin typeface="Bookman Old Style" panose="02050604050505020204" pitchFamily="18" charset="0"/>
              </a:rPr>
              <a:t>a</a:t>
            </a:r>
            <a:r>
              <a:rPr lang="hu-HU" sz="2200" dirty="0" smtClean="0">
                <a:latin typeface="Bookman Old Style" panose="02050604050505020204" pitchFamily="18" charset="0"/>
              </a:rPr>
              <a:t> jogbérletbe vevő legfőbb jogosultsága a franchise </a:t>
            </a:r>
            <a:r>
              <a:rPr lang="hu-HU" sz="2200" dirty="0">
                <a:latin typeface="Bookman Old Style" panose="02050604050505020204" pitchFamily="18" charset="0"/>
              </a:rPr>
              <a:t>hasznosítása → értékesítés során a jogbérletbe vevő a saját nevében és a saját javára jár </a:t>
            </a:r>
            <a:r>
              <a:rPr lang="hu-HU" sz="2200" dirty="0" smtClean="0">
                <a:latin typeface="Bookman Old Style" panose="02050604050505020204" pitchFamily="18" charset="0"/>
              </a:rPr>
              <a:t>el = a jogbérletbe vevő nem jogosult a franchise átruházására, DE: </a:t>
            </a:r>
            <a:r>
              <a:rPr lang="hu-HU" sz="2200" dirty="0" err="1" smtClean="0">
                <a:latin typeface="Bookman Old Style" panose="02050604050505020204" pitchFamily="18" charset="0"/>
              </a:rPr>
              <a:t>al</a:t>
            </a:r>
            <a:r>
              <a:rPr lang="hu-HU" sz="2200" dirty="0" smtClean="0">
                <a:latin typeface="Bookman Old Style" panose="02050604050505020204" pitchFamily="18" charset="0"/>
              </a:rPr>
              <a:t>-franchise (</a:t>
            </a:r>
            <a:r>
              <a:rPr lang="hu-HU" sz="2200" dirty="0" err="1" smtClean="0">
                <a:latin typeface="Bookman Old Style" panose="02050604050505020204" pitchFamily="18" charset="0"/>
              </a:rPr>
              <a:t>sub</a:t>
            </a:r>
            <a:r>
              <a:rPr lang="hu-HU" sz="2200" dirty="0" smtClean="0">
                <a:latin typeface="Bookman Old Style" panose="02050604050505020204" pitchFamily="18" charset="0"/>
              </a:rPr>
              <a:t>-franchise, </a:t>
            </a:r>
            <a:r>
              <a:rPr lang="hu-HU" sz="2200" dirty="0" err="1" smtClean="0">
                <a:latin typeface="Bookman Old Style" panose="02050604050505020204" pitchFamily="18" charset="0"/>
              </a:rPr>
              <a:t>master</a:t>
            </a:r>
            <a:r>
              <a:rPr lang="hu-HU" sz="2200" dirty="0" smtClean="0">
                <a:latin typeface="Bookman Old Style" panose="02050604050505020204" pitchFamily="18" charset="0"/>
              </a:rPr>
              <a:t> franchise)?  </a:t>
            </a:r>
          </a:p>
        </p:txBody>
      </p:sp>
    </p:spTree>
    <p:extLst>
      <p:ext uri="{BB962C8B-B14F-4D97-AF65-F5344CB8AC3E}">
        <p14:creationId xmlns:p14="http://schemas.microsoft.com/office/powerpoint/2010/main" val="2951492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683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4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megszűnése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>
                <a:latin typeface="Bookman Old Style" panose="02050604050505020204" pitchFamily="18" charset="0"/>
              </a:rPr>
              <a:t>A jogviszony megszűnésére ugyanolyan okokból kerülhet sor jogbérleti szerződésnél, mint bármely más </a:t>
            </a:r>
            <a:r>
              <a:rPr lang="hu-HU" sz="2200" i="1" dirty="0" smtClean="0">
                <a:latin typeface="Bookman Old Style" panose="02050604050505020204" pitchFamily="18" charset="0"/>
              </a:rPr>
              <a:t>tartós </a:t>
            </a:r>
            <a:r>
              <a:rPr lang="hu-HU" sz="2200" dirty="0" smtClean="0">
                <a:latin typeface="Bookman Old Style" panose="02050604050505020204" pitchFamily="18" charset="0"/>
              </a:rPr>
              <a:t>jogviszony esetén, DE: irreverzibilis szerződés → csak a jövőre nézve szüntethető meg!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i="1" dirty="0" smtClean="0">
                <a:latin typeface="Bookman Old Style" panose="02050604050505020204" pitchFamily="18" charset="0"/>
              </a:rPr>
              <a:t>határozott időre szóló jogbérleti szerződés </a:t>
            </a:r>
            <a:r>
              <a:rPr lang="hu-HU" sz="2200" dirty="0" smtClean="0">
                <a:latin typeface="Bookman Old Style" panose="02050604050505020204" pitchFamily="18" charset="0"/>
              </a:rPr>
              <a:t>megszűnik a szerződésben meghatározott idő elteltével. 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>
                <a:latin typeface="Bookman Old Style" panose="02050604050505020204" pitchFamily="18" charset="0"/>
              </a:rPr>
              <a:t>A </a:t>
            </a:r>
            <a:r>
              <a:rPr lang="hu-HU" sz="2200" i="1" dirty="0">
                <a:latin typeface="Bookman Old Style" panose="02050604050505020204" pitchFamily="18" charset="0"/>
              </a:rPr>
              <a:t>határozott idejű jogbérleti szerződés felmondását </a:t>
            </a:r>
            <a:r>
              <a:rPr lang="hu-HU" sz="2200" dirty="0">
                <a:latin typeface="Bookman Old Style" panose="02050604050505020204" pitchFamily="18" charset="0"/>
              </a:rPr>
              <a:t>a Ptk. </a:t>
            </a:r>
            <a:r>
              <a:rPr lang="hu-HU" sz="2200" dirty="0" smtClean="0">
                <a:latin typeface="Bookman Old Style" panose="02050604050505020204" pitchFamily="18" charset="0"/>
              </a:rPr>
              <a:t>– összhangban </a:t>
            </a:r>
            <a:r>
              <a:rPr lang="hu-HU" sz="2200" dirty="0">
                <a:latin typeface="Bookman Old Style" panose="02050604050505020204" pitchFamily="18" charset="0"/>
              </a:rPr>
              <a:t>azzal az általános szerkesztési elvvel, hogy a határozott jogviszony annak letelte előtt rendes felmondással nem szüntethető meg </a:t>
            </a:r>
            <a:r>
              <a:rPr lang="hu-HU" sz="2200" dirty="0" smtClean="0">
                <a:latin typeface="Bookman Old Style" panose="02050604050505020204" pitchFamily="18" charset="0"/>
              </a:rPr>
              <a:t>–, </a:t>
            </a:r>
            <a:r>
              <a:rPr lang="hu-HU" sz="2200" dirty="0">
                <a:latin typeface="Bookman Old Style" panose="02050604050505020204" pitchFamily="18" charset="0"/>
              </a:rPr>
              <a:t>nem teszi lehetővé.</a:t>
            </a:r>
            <a:endParaRPr lang="hu-HU" sz="2200" dirty="0" smtClean="0">
              <a:latin typeface="Bookman Old Style" panose="02050604050505020204" pitchFamily="18" charset="0"/>
            </a:endParaRP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Ptk. n</a:t>
            </a:r>
            <a:r>
              <a:rPr lang="hu-HU" sz="2200" dirty="0" smtClean="0">
                <a:latin typeface="Bookman Old Style" panose="02050604050505020204" pitchFamily="18" charset="0"/>
              </a:rPr>
              <a:t>em rendelkezik a jogbérleti szerződés rendkívüli felmondásáról → a </a:t>
            </a:r>
            <a:r>
              <a:rPr lang="hu-HU" sz="2200" dirty="0">
                <a:latin typeface="Bookman Old Style" panose="02050604050505020204" pitchFamily="18" charset="0"/>
              </a:rPr>
              <a:t>felek </a:t>
            </a: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dirty="0">
                <a:latin typeface="Bookman Old Style" panose="02050604050505020204" pitchFamily="18" charset="0"/>
              </a:rPr>
              <a:t>szerződésben szabadon rögzíthetnek olyan körülményeket, amelyek elmulasztása az egyik fél azonnali hatályú </a:t>
            </a:r>
            <a:r>
              <a:rPr lang="hu-HU" sz="2200" dirty="0" smtClean="0">
                <a:latin typeface="Bookman Old Style" panose="02050604050505020204" pitchFamily="18" charset="0"/>
              </a:rPr>
              <a:t>(szankciós jellegű) felmondási </a:t>
            </a:r>
            <a:r>
              <a:rPr lang="hu-HU" sz="2200" dirty="0">
                <a:latin typeface="Bookman Old Style" panose="02050604050505020204" pitchFamily="18" charset="0"/>
              </a:rPr>
              <a:t>jogát alapozza meg (pl. díjfizetés elmulasztása, az ellátási kötelezettség megsértése, a jóhírnév megóvásának elmulasztása</a:t>
            </a:r>
            <a:r>
              <a:rPr lang="hu-HU" sz="2200" dirty="0" smtClean="0">
                <a:latin typeface="Bookman Old Style" panose="02050604050505020204" pitchFamily="18" charset="0"/>
              </a:rPr>
              <a:t>).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endParaRPr lang="hu-HU" sz="22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023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1904" y="518093"/>
            <a:ext cx="8596668" cy="782472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3</a:t>
            </a:r>
            <a:r>
              <a:rPr lang="hu-HU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A jogbérleti (</a:t>
            </a:r>
            <a:r>
              <a:rPr lang="hu-HU" dirty="0">
                <a:solidFill>
                  <a:srgbClr val="002060"/>
                </a:solidFill>
                <a:latin typeface="Bookman Old Style" panose="02050604050505020204" pitchFamily="18" charset="0"/>
              </a:rPr>
              <a:t>franchise) szerződés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48267" y="1449084"/>
            <a:ext cx="11623941" cy="558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800"/>
              </a:spcBef>
              <a:buClr>
                <a:srgbClr val="00B0F0"/>
              </a:buClr>
              <a:buSzPct val="80000"/>
              <a:buFont typeface="+mj-lt"/>
              <a:buAutoNum type="alphaLcParenR" startAt="4"/>
            </a:pPr>
            <a:r>
              <a:rPr lang="hu-HU" sz="2200" cap="small" dirty="0" smtClean="0">
                <a:latin typeface="Bookman Old Style" panose="02050604050505020204" pitchFamily="18" charset="0"/>
              </a:rPr>
              <a:t>A szerződés megszűnése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 smtClean="0">
                <a:latin typeface="Bookman Old Style" panose="02050604050505020204" pitchFamily="18" charset="0"/>
              </a:rPr>
              <a:t>A </a:t>
            </a:r>
            <a:r>
              <a:rPr lang="hu-HU" sz="2200" u="sng" dirty="0">
                <a:latin typeface="Bookman Old Style" panose="02050604050505020204" pitchFamily="18" charset="0"/>
              </a:rPr>
              <a:t>határozatlan időtartamra kötött szerződés</a:t>
            </a:r>
            <a:r>
              <a:rPr lang="hu-HU" sz="2200" dirty="0">
                <a:latin typeface="Bookman Old Style" panose="02050604050505020204" pitchFamily="18" charset="0"/>
              </a:rPr>
              <a:t>t bármelyik fél a naptári hónap utolsó napjára felmondhatja. A felmondási idő a szerződés első évében egy hónap, a szerződés második évében két hónap, a harmadik és az azt követő években három hónap</a:t>
            </a:r>
            <a:r>
              <a:rPr lang="hu-HU" sz="2200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>
                <a:latin typeface="Bookman Old Style" panose="02050604050505020204" pitchFamily="18" charset="0"/>
              </a:rPr>
              <a:t>A szerződés megszűnésével a jogbérletbe vevőnek a szerzői és iparjogvédelmi jogok tárgyaira és a védett ismeretre vonatkozó felhasználási, hasznosítási és használati jogosultsága </a:t>
            </a:r>
            <a:r>
              <a:rPr lang="hu-HU" sz="2200" dirty="0" smtClean="0">
                <a:latin typeface="Bookman Old Style" panose="02050604050505020204" pitchFamily="18" charset="0"/>
              </a:rPr>
              <a:t>megszűnik = a </a:t>
            </a:r>
            <a:r>
              <a:rPr lang="hu-HU" sz="2200" dirty="0">
                <a:latin typeface="Bookman Old Style" panose="02050604050505020204" pitchFamily="18" charset="0"/>
              </a:rPr>
              <a:t>szerződés megszűnése nem egyszerűen a jogbérleti szerződést szünteti meg, hanem a jogviszony megszűnése automatikusan eredményezi a jogbérletbe vevőnek a szerződéshez kapcsolódó szerzői és iparjogvédelmi jogok tárgyaira és védett ismeretre vonatkozó felhasználási, hasznosítási és használati jogosultságának a </a:t>
            </a:r>
            <a:r>
              <a:rPr lang="hu-HU" sz="2200" dirty="0" smtClean="0">
                <a:latin typeface="Bookman Old Style" panose="02050604050505020204" pitchFamily="18" charset="0"/>
              </a:rPr>
              <a:t>megszűnését!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r>
              <a:rPr lang="hu-HU" sz="2200" dirty="0" smtClean="0">
                <a:latin typeface="Bookman Old Style" panose="02050604050505020204" pitchFamily="18" charset="0"/>
              </a:rPr>
              <a:t>DE: elszámolási kötelezettség! (pl. a </a:t>
            </a:r>
            <a:r>
              <a:rPr lang="hu-HU" sz="2200" dirty="0">
                <a:latin typeface="Bookman Old Style" panose="02050604050505020204" pitchFamily="18" charset="0"/>
              </a:rPr>
              <a:t>jogbérletbe vevőnél lévő </a:t>
            </a:r>
            <a:r>
              <a:rPr lang="hu-HU" sz="2200" dirty="0" smtClean="0">
                <a:latin typeface="Bookman Old Style" panose="02050604050505020204" pitchFamily="18" charset="0"/>
              </a:rPr>
              <a:t>árukészlet, gépek, berendezések, stb.)</a:t>
            </a:r>
          </a:p>
          <a:p>
            <a:pPr algn="just">
              <a:spcBef>
                <a:spcPts val="800"/>
              </a:spcBef>
              <a:buClr>
                <a:srgbClr val="00B0F0"/>
              </a:buClr>
              <a:buSzPct val="80000"/>
            </a:pPr>
            <a:endParaRPr lang="hu-HU" sz="22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852971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4250</TotalTime>
  <Words>3651</Words>
  <Application>Microsoft Office PowerPoint</Application>
  <PresentationFormat>Szélesvásznú</PresentationFormat>
  <Paragraphs>256</Paragraphs>
  <Slides>35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43" baseType="lpstr">
      <vt:lpstr>Arial</vt:lpstr>
      <vt:lpstr>Bahnschrift SemiLight SemiConde</vt:lpstr>
      <vt:lpstr>Bookman Old Style</vt:lpstr>
      <vt:lpstr>Cambria</vt:lpstr>
      <vt:lpstr>Trebuchet MS</vt:lpstr>
      <vt:lpstr>Wingdings</vt:lpstr>
      <vt:lpstr>Wingdings 3</vt:lpstr>
      <vt:lpstr>Fazetta</vt:lpstr>
      <vt:lpstr>A helyiségbérleti és a jogbérleti szerződés szabályai</vt:lpstr>
      <vt:lpstr>1. A használati szerződések, bérleti jogviszonyok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2. A helyiségbérleti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  <vt:lpstr>3. A jogbérleti (franchise) szerződés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Pipó</dc:creator>
  <cp:lastModifiedBy>Pipo</cp:lastModifiedBy>
  <cp:revision>138</cp:revision>
  <dcterms:created xsi:type="dcterms:W3CDTF">2020-04-11T08:50:22Z</dcterms:created>
  <dcterms:modified xsi:type="dcterms:W3CDTF">2021-11-17T05:10:00Z</dcterms:modified>
</cp:coreProperties>
</file>